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8"/>
  </p:notesMasterIdLst>
  <p:sldIdLst>
    <p:sldId id="278" r:id="rId5"/>
    <p:sldId id="280" r:id="rId6"/>
    <p:sldId id="281" r:id="rId7"/>
    <p:sldId id="283" r:id="rId8"/>
    <p:sldId id="285" r:id="rId9"/>
    <p:sldId id="279" r:id="rId10"/>
    <p:sldId id="284" r:id="rId11"/>
    <p:sldId id="287" r:id="rId12"/>
    <p:sldId id="324" r:id="rId13"/>
    <p:sldId id="286" r:id="rId14"/>
    <p:sldId id="289" r:id="rId15"/>
    <p:sldId id="315" r:id="rId16"/>
    <p:sldId id="290" r:id="rId17"/>
    <p:sldId id="291" r:id="rId18"/>
    <p:sldId id="292" r:id="rId19"/>
    <p:sldId id="293" r:id="rId20"/>
    <p:sldId id="294" r:id="rId21"/>
    <p:sldId id="295" r:id="rId22"/>
    <p:sldId id="296" r:id="rId23"/>
    <p:sldId id="297" r:id="rId24"/>
    <p:sldId id="298" r:id="rId25"/>
    <p:sldId id="299" r:id="rId26"/>
    <p:sldId id="316" r:id="rId27"/>
    <p:sldId id="300" r:id="rId28"/>
    <p:sldId id="301" r:id="rId29"/>
    <p:sldId id="304" r:id="rId30"/>
    <p:sldId id="303" r:id="rId31"/>
    <p:sldId id="305" r:id="rId32"/>
    <p:sldId id="302" r:id="rId33"/>
    <p:sldId id="306" r:id="rId34"/>
    <p:sldId id="309" r:id="rId35"/>
    <p:sldId id="310" r:id="rId36"/>
    <p:sldId id="307" r:id="rId37"/>
    <p:sldId id="308" r:id="rId38"/>
    <p:sldId id="311" r:id="rId39"/>
    <p:sldId id="313" r:id="rId40"/>
    <p:sldId id="320" r:id="rId41"/>
    <p:sldId id="318" r:id="rId42"/>
    <p:sldId id="317" r:id="rId43"/>
    <p:sldId id="319" r:id="rId44"/>
    <p:sldId id="321" r:id="rId45"/>
    <p:sldId id="322" r:id="rId46"/>
    <p:sldId id="32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37" autoAdjust="0"/>
    <p:restoredTop sz="94619" autoAdjust="0"/>
  </p:normalViewPr>
  <p:slideViewPr>
    <p:cSldViewPr snapToGrid="0">
      <p:cViewPr varScale="1">
        <p:scale>
          <a:sx n="73" d="100"/>
          <a:sy n="73" d="100"/>
        </p:scale>
        <p:origin x="5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3.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509487-3428-466B-A46F-2EDC7E0B0DF4}"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7415C73B-6B4F-4641-AE5A-AB00473B6C55}">
      <dgm:prSet/>
      <dgm:spPr/>
      <dgm:t>
        <a:bodyPr/>
        <a:lstStyle/>
        <a:p>
          <a:r>
            <a:rPr lang="en-US" b="1"/>
            <a:t>Wellness 10- </a:t>
          </a:r>
          <a:r>
            <a:rPr lang="en-US"/>
            <a:t>develops confident and competent students who understand, appreciate, and engage in a balanced, healthy, and active lifestyle. Units include Understanding Wellness, Service Learning, Movement, Mental Well-Being, Self Awareness and Self-Management, Culture of Safety and Physical Fitness</a:t>
          </a:r>
        </a:p>
      </dgm:t>
    </dgm:pt>
    <dgm:pt modelId="{FD0C4720-CCB1-46ED-99B0-EE9793FB7FE5}" type="parTrans" cxnId="{5E3A8C80-8641-47E2-9B55-8929376D1A40}">
      <dgm:prSet/>
      <dgm:spPr/>
      <dgm:t>
        <a:bodyPr/>
        <a:lstStyle/>
        <a:p>
          <a:endParaRPr lang="en-US"/>
        </a:p>
      </dgm:t>
    </dgm:pt>
    <dgm:pt modelId="{FDA76AFD-71D1-4697-A63D-96C2BBF8FC9F}" type="sibTrans" cxnId="{5E3A8C80-8641-47E2-9B55-8929376D1A40}">
      <dgm:prSet/>
      <dgm:spPr/>
      <dgm:t>
        <a:bodyPr/>
        <a:lstStyle/>
        <a:p>
          <a:endParaRPr lang="en-US"/>
        </a:p>
      </dgm:t>
    </dgm:pt>
    <dgm:pt modelId="{146A3227-78B1-4045-B1A7-53CDC743062A}">
      <dgm:prSet/>
      <dgm:spPr/>
      <dgm:t>
        <a:bodyPr/>
        <a:lstStyle/>
        <a:p>
          <a:r>
            <a:rPr lang="en-US" b="1"/>
            <a:t>Physical Education 20/30 </a:t>
          </a:r>
          <a:r>
            <a:rPr lang="en-US"/>
            <a:t>are courses where students learn about the importance of physical activity through development of fitness action plans, motor skill activities, movement patterns and volunteer work.  Areas of focus are aquatics, developmental games and sports, educational gymnastics, fitness, outdoor pursuits and rhythmics/dance.</a:t>
          </a:r>
        </a:p>
      </dgm:t>
    </dgm:pt>
    <dgm:pt modelId="{A8519E3E-1B84-4F34-A42F-E7641AC1DE7B}" type="parTrans" cxnId="{C570B2EE-4565-4E44-8B7E-B3BF51E5BE2D}">
      <dgm:prSet/>
      <dgm:spPr/>
      <dgm:t>
        <a:bodyPr/>
        <a:lstStyle/>
        <a:p>
          <a:endParaRPr lang="en-US"/>
        </a:p>
      </dgm:t>
    </dgm:pt>
    <dgm:pt modelId="{5E552F66-1738-4D97-9F97-35F5897C522B}" type="sibTrans" cxnId="{C570B2EE-4565-4E44-8B7E-B3BF51E5BE2D}">
      <dgm:prSet/>
      <dgm:spPr/>
      <dgm:t>
        <a:bodyPr/>
        <a:lstStyle/>
        <a:p>
          <a:endParaRPr lang="en-US"/>
        </a:p>
      </dgm:t>
    </dgm:pt>
    <dgm:pt modelId="{B3005113-0EB6-4115-B0A7-542AD76A260D}" type="pres">
      <dgm:prSet presAssocID="{EB509487-3428-466B-A46F-2EDC7E0B0DF4}" presName="hierChild1" presStyleCnt="0">
        <dgm:presLayoutVars>
          <dgm:chPref val="1"/>
          <dgm:dir/>
          <dgm:animOne val="branch"/>
          <dgm:animLvl val="lvl"/>
          <dgm:resizeHandles/>
        </dgm:presLayoutVars>
      </dgm:prSet>
      <dgm:spPr/>
    </dgm:pt>
    <dgm:pt modelId="{F3FBE3EA-DB85-4B04-88B1-B9BA3071E8D5}" type="pres">
      <dgm:prSet presAssocID="{7415C73B-6B4F-4641-AE5A-AB00473B6C55}" presName="hierRoot1" presStyleCnt="0"/>
      <dgm:spPr/>
    </dgm:pt>
    <dgm:pt modelId="{48503D74-CFD9-4782-AF76-AFBF25BB5142}" type="pres">
      <dgm:prSet presAssocID="{7415C73B-6B4F-4641-AE5A-AB00473B6C55}" presName="composite" presStyleCnt="0"/>
      <dgm:spPr/>
    </dgm:pt>
    <dgm:pt modelId="{4DF489A0-8D5E-442F-8D70-013CFFFDF11A}" type="pres">
      <dgm:prSet presAssocID="{7415C73B-6B4F-4641-AE5A-AB00473B6C55}" presName="background" presStyleLbl="node0" presStyleIdx="0" presStyleCnt="2"/>
      <dgm:spPr/>
    </dgm:pt>
    <dgm:pt modelId="{A9D776E6-938B-4328-A555-231300676A1F}" type="pres">
      <dgm:prSet presAssocID="{7415C73B-6B4F-4641-AE5A-AB00473B6C55}" presName="text" presStyleLbl="fgAcc0" presStyleIdx="0" presStyleCnt="2">
        <dgm:presLayoutVars>
          <dgm:chPref val="3"/>
        </dgm:presLayoutVars>
      </dgm:prSet>
      <dgm:spPr/>
    </dgm:pt>
    <dgm:pt modelId="{D9735E71-1091-45AC-AE75-34045F51BB8B}" type="pres">
      <dgm:prSet presAssocID="{7415C73B-6B4F-4641-AE5A-AB00473B6C55}" presName="hierChild2" presStyleCnt="0"/>
      <dgm:spPr/>
    </dgm:pt>
    <dgm:pt modelId="{8029690F-C402-4F6F-8472-CFB49F5A4D0C}" type="pres">
      <dgm:prSet presAssocID="{146A3227-78B1-4045-B1A7-53CDC743062A}" presName="hierRoot1" presStyleCnt="0"/>
      <dgm:spPr/>
    </dgm:pt>
    <dgm:pt modelId="{E7D9F884-145C-468E-B50D-840E3E7899DF}" type="pres">
      <dgm:prSet presAssocID="{146A3227-78B1-4045-B1A7-53CDC743062A}" presName="composite" presStyleCnt="0"/>
      <dgm:spPr/>
    </dgm:pt>
    <dgm:pt modelId="{170A0433-2EA2-4C28-875A-03E9EC331415}" type="pres">
      <dgm:prSet presAssocID="{146A3227-78B1-4045-B1A7-53CDC743062A}" presName="background" presStyleLbl="node0" presStyleIdx="1" presStyleCnt="2"/>
      <dgm:spPr/>
    </dgm:pt>
    <dgm:pt modelId="{9E1DC6AE-DCE4-4DF0-A9C1-DAA17E2DCA96}" type="pres">
      <dgm:prSet presAssocID="{146A3227-78B1-4045-B1A7-53CDC743062A}" presName="text" presStyleLbl="fgAcc0" presStyleIdx="1" presStyleCnt="2">
        <dgm:presLayoutVars>
          <dgm:chPref val="3"/>
        </dgm:presLayoutVars>
      </dgm:prSet>
      <dgm:spPr/>
    </dgm:pt>
    <dgm:pt modelId="{3D5E7864-642D-4B89-8B88-F208BE4AC392}" type="pres">
      <dgm:prSet presAssocID="{146A3227-78B1-4045-B1A7-53CDC743062A}" presName="hierChild2" presStyleCnt="0"/>
      <dgm:spPr/>
    </dgm:pt>
  </dgm:ptLst>
  <dgm:cxnLst>
    <dgm:cxn modelId="{B716721D-3BB4-4370-B3F4-6F29F342C76C}" type="presOf" srcId="{EB509487-3428-466B-A46F-2EDC7E0B0DF4}" destId="{B3005113-0EB6-4115-B0A7-542AD76A260D}" srcOrd="0" destOrd="0" presId="urn:microsoft.com/office/officeart/2005/8/layout/hierarchy1"/>
    <dgm:cxn modelId="{C9862750-1D4C-4F30-A98E-EBC3E7EEEE82}" type="presOf" srcId="{146A3227-78B1-4045-B1A7-53CDC743062A}" destId="{9E1DC6AE-DCE4-4DF0-A9C1-DAA17E2DCA96}" srcOrd="0" destOrd="0" presId="urn:microsoft.com/office/officeart/2005/8/layout/hierarchy1"/>
    <dgm:cxn modelId="{889E4A73-84DD-4608-A8E2-4973E980DA1D}" type="presOf" srcId="{7415C73B-6B4F-4641-AE5A-AB00473B6C55}" destId="{A9D776E6-938B-4328-A555-231300676A1F}" srcOrd="0" destOrd="0" presId="urn:microsoft.com/office/officeart/2005/8/layout/hierarchy1"/>
    <dgm:cxn modelId="{5E3A8C80-8641-47E2-9B55-8929376D1A40}" srcId="{EB509487-3428-466B-A46F-2EDC7E0B0DF4}" destId="{7415C73B-6B4F-4641-AE5A-AB00473B6C55}" srcOrd="0" destOrd="0" parTransId="{FD0C4720-CCB1-46ED-99B0-EE9793FB7FE5}" sibTransId="{FDA76AFD-71D1-4697-A63D-96C2BBF8FC9F}"/>
    <dgm:cxn modelId="{C570B2EE-4565-4E44-8B7E-B3BF51E5BE2D}" srcId="{EB509487-3428-466B-A46F-2EDC7E0B0DF4}" destId="{146A3227-78B1-4045-B1A7-53CDC743062A}" srcOrd="1" destOrd="0" parTransId="{A8519E3E-1B84-4F34-A42F-E7641AC1DE7B}" sibTransId="{5E552F66-1738-4D97-9F97-35F5897C522B}"/>
    <dgm:cxn modelId="{2DF1BF35-DCC6-48A1-8C7B-EC58D7916742}" type="presParOf" srcId="{B3005113-0EB6-4115-B0A7-542AD76A260D}" destId="{F3FBE3EA-DB85-4B04-88B1-B9BA3071E8D5}" srcOrd="0" destOrd="0" presId="urn:microsoft.com/office/officeart/2005/8/layout/hierarchy1"/>
    <dgm:cxn modelId="{8B23FA96-AB40-46C9-B910-6A782D1EE6D3}" type="presParOf" srcId="{F3FBE3EA-DB85-4B04-88B1-B9BA3071E8D5}" destId="{48503D74-CFD9-4782-AF76-AFBF25BB5142}" srcOrd="0" destOrd="0" presId="urn:microsoft.com/office/officeart/2005/8/layout/hierarchy1"/>
    <dgm:cxn modelId="{A25B1ECF-558F-41BF-84A9-918A1353AE66}" type="presParOf" srcId="{48503D74-CFD9-4782-AF76-AFBF25BB5142}" destId="{4DF489A0-8D5E-442F-8D70-013CFFFDF11A}" srcOrd="0" destOrd="0" presId="urn:microsoft.com/office/officeart/2005/8/layout/hierarchy1"/>
    <dgm:cxn modelId="{E965C480-3B65-45BE-97DE-EEA005D6DC60}" type="presParOf" srcId="{48503D74-CFD9-4782-AF76-AFBF25BB5142}" destId="{A9D776E6-938B-4328-A555-231300676A1F}" srcOrd="1" destOrd="0" presId="urn:microsoft.com/office/officeart/2005/8/layout/hierarchy1"/>
    <dgm:cxn modelId="{616E405E-3D09-492F-B770-86BE238D1A17}" type="presParOf" srcId="{F3FBE3EA-DB85-4B04-88B1-B9BA3071E8D5}" destId="{D9735E71-1091-45AC-AE75-34045F51BB8B}" srcOrd="1" destOrd="0" presId="urn:microsoft.com/office/officeart/2005/8/layout/hierarchy1"/>
    <dgm:cxn modelId="{0C2CA708-2AB5-49D5-8988-34619E8E7F15}" type="presParOf" srcId="{B3005113-0EB6-4115-B0A7-542AD76A260D}" destId="{8029690F-C402-4F6F-8472-CFB49F5A4D0C}" srcOrd="1" destOrd="0" presId="urn:microsoft.com/office/officeart/2005/8/layout/hierarchy1"/>
    <dgm:cxn modelId="{37DE1322-94FC-4403-AEB0-3E0D56C95413}" type="presParOf" srcId="{8029690F-C402-4F6F-8472-CFB49F5A4D0C}" destId="{E7D9F884-145C-468E-B50D-840E3E7899DF}" srcOrd="0" destOrd="0" presId="urn:microsoft.com/office/officeart/2005/8/layout/hierarchy1"/>
    <dgm:cxn modelId="{62726E9D-64BC-45F1-818B-33139ACBFF28}" type="presParOf" srcId="{E7D9F884-145C-468E-B50D-840E3E7899DF}" destId="{170A0433-2EA2-4C28-875A-03E9EC331415}" srcOrd="0" destOrd="0" presId="urn:microsoft.com/office/officeart/2005/8/layout/hierarchy1"/>
    <dgm:cxn modelId="{C22F70D2-2A3C-43B0-AE44-6F5AD5B54EC4}" type="presParOf" srcId="{E7D9F884-145C-468E-B50D-840E3E7899DF}" destId="{9E1DC6AE-DCE4-4DF0-A9C1-DAA17E2DCA96}" srcOrd="1" destOrd="0" presId="urn:microsoft.com/office/officeart/2005/8/layout/hierarchy1"/>
    <dgm:cxn modelId="{AF316B68-A930-4D55-BFE2-E8A21C601E42}" type="presParOf" srcId="{8029690F-C402-4F6F-8472-CFB49F5A4D0C}" destId="{3D5E7864-642D-4B89-8B88-F208BE4AC39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EB5035-A1B2-46D3-BF69-49F235AC8778}"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CB47998D-28B9-4BA8-A56A-29949CE5433A}">
      <dgm:prSet/>
      <dgm:spPr/>
      <dgm:t>
        <a:bodyPr/>
        <a:lstStyle/>
        <a:p>
          <a:r>
            <a:rPr lang="en-CA" u="sng"/>
            <a:t>Arts Education 30</a:t>
          </a:r>
          <a:endParaRPr lang="en-US"/>
        </a:p>
      </dgm:t>
    </dgm:pt>
    <dgm:pt modelId="{50551922-7CF5-4B59-8380-99C01DAD23A3}" type="parTrans" cxnId="{60AFB5B3-1803-46E1-8BD3-A12F5CABC96E}">
      <dgm:prSet/>
      <dgm:spPr/>
      <dgm:t>
        <a:bodyPr/>
        <a:lstStyle/>
        <a:p>
          <a:endParaRPr lang="en-US"/>
        </a:p>
      </dgm:t>
    </dgm:pt>
    <dgm:pt modelId="{81A28AED-754E-448B-856D-9D91F0532F76}" type="sibTrans" cxnId="{60AFB5B3-1803-46E1-8BD3-A12F5CABC96E}">
      <dgm:prSet/>
      <dgm:spPr/>
      <dgm:t>
        <a:bodyPr/>
        <a:lstStyle/>
        <a:p>
          <a:endParaRPr lang="en-US"/>
        </a:p>
      </dgm:t>
    </dgm:pt>
    <dgm:pt modelId="{C1C66F2F-92C1-4E03-AF81-3BE57EFB6208}">
      <dgm:prSet/>
      <dgm:spPr/>
      <dgm:t>
        <a:bodyPr/>
        <a:lstStyle/>
        <a:p>
          <a:r>
            <a:rPr lang="en-CA" u="sng"/>
            <a:t>PAA A10, A20, A30</a:t>
          </a:r>
          <a:endParaRPr lang="en-US"/>
        </a:p>
      </dgm:t>
    </dgm:pt>
    <dgm:pt modelId="{2E1AC9DF-54D6-421A-86B7-09198764F8C3}" type="parTrans" cxnId="{7B77F226-AAAE-435C-A570-5443632E0131}">
      <dgm:prSet/>
      <dgm:spPr/>
      <dgm:t>
        <a:bodyPr/>
        <a:lstStyle/>
        <a:p>
          <a:endParaRPr lang="en-US"/>
        </a:p>
      </dgm:t>
    </dgm:pt>
    <dgm:pt modelId="{F69B9274-261C-4893-A609-1EC739A9AAB2}" type="sibTrans" cxnId="{7B77F226-AAAE-435C-A570-5443632E0131}">
      <dgm:prSet/>
      <dgm:spPr/>
      <dgm:t>
        <a:bodyPr/>
        <a:lstStyle/>
        <a:p>
          <a:endParaRPr lang="en-US"/>
        </a:p>
      </dgm:t>
    </dgm:pt>
    <dgm:pt modelId="{A38E45C6-4F6E-457B-AEB6-BE5F663A29E0}">
      <dgm:prSet/>
      <dgm:spPr/>
      <dgm:t>
        <a:bodyPr/>
        <a:lstStyle/>
        <a:p>
          <a:r>
            <a:rPr lang="en-CA" u="sng"/>
            <a:t>Career and Work Exploration 10, Career and Work Explortion A30</a:t>
          </a:r>
          <a:endParaRPr lang="en-US"/>
        </a:p>
      </dgm:t>
    </dgm:pt>
    <dgm:pt modelId="{222E6DD1-DA3A-496F-BF4B-5E6222C55E01}" type="parTrans" cxnId="{D58D5874-6941-42FE-B323-0416D88F2B22}">
      <dgm:prSet/>
      <dgm:spPr/>
      <dgm:t>
        <a:bodyPr/>
        <a:lstStyle/>
        <a:p>
          <a:endParaRPr lang="en-US"/>
        </a:p>
      </dgm:t>
    </dgm:pt>
    <dgm:pt modelId="{F3E3F363-16B4-4627-9B75-66AEB818E7F0}" type="sibTrans" cxnId="{D58D5874-6941-42FE-B323-0416D88F2B22}">
      <dgm:prSet/>
      <dgm:spPr/>
      <dgm:t>
        <a:bodyPr/>
        <a:lstStyle/>
        <a:p>
          <a:endParaRPr lang="en-US"/>
        </a:p>
      </dgm:t>
    </dgm:pt>
    <dgm:pt modelId="{26C9D191-08EC-471A-A071-DE4AEEEB2B1F}">
      <dgm:prSet/>
      <dgm:spPr/>
      <dgm:t>
        <a:bodyPr/>
        <a:lstStyle/>
        <a:p>
          <a:r>
            <a:rPr lang="en-CA" u="sng"/>
            <a:t>Accounting 10, 20</a:t>
          </a:r>
          <a:endParaRPr lang="en-US"/>
        </a:p>
      </dgm:t>
    </dgm:pt>
    <dgm:pt modelId="{416AA87C-0D96-44CB-A0FF-624EFD86D34E}" type="parTrans" cxnId="{F0340E1F-573F-4EBF-AE3B-E6553B17EAE4}">
      <dgm:prSet/>
      <dgm:spPr/>
      <dgm:t>
        <a:bodyPr/>
        <a:lstStyle/>
        <a:p>
          <a:endParaRPr lang="en-US"/>
        </a:p>
      </dgm:t>
    </dgm:pt>
    <dgm:pt modelId="{C0E724C6-4F0E-43B0-85B4-55B470966629}" type="sibTrans" cxnId="{F0340E1F-573F-4EBF-AE3B-E6553B17EAE4}">
      <dgm:prSet/>
      <dgm:spPr/>
      <dgm:t>
        <a:bodyPr/>
        <a:lstStyle/>
        <a:p>
          <a:endParaRPr lang="en-US"/>
        </a:p>
      </dgm:t>
    </dgm:pt>
    <dgm:pt modelId="{BC51A195-7884-446E-A84A-DCBB86A0629C}" type="pres">
      <dgm:prSet presAssocID="{C2EB5035-A1B2-46D3-BF69-49F235AC8778}" presName="root" presStyleCnt="0">
        <dgm:presLayoutVars>
          <dgm:dir/>
          <dgm:resizeHandles val="exact"/>
        </dgm:presLayoutVars>
      </dgm:prSet>
      <dgm:spPr/>
    </dgm:pt>
    <dgm:pt modelId="{61CB7E8A-93D0-4117-9665-85B288FF7D58}" type="pres">
      <dgm:prSet presAssocID="{CB47998D-28B9-4BA8-A56A-29949CE5433A}" presName="compNode" presStyleCnt="0"/>
      <dgm:spPr/>
    </dgm:pt>
    <dgm:pt modelId="{456CF5F4-E747-41A6-9F89-FD21D63578BD}" type="pres">
      <dgm:prSet presAssocID="{CB47998D-28B9-4BA8-A56A-29949CE5433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lette"/>
        </a:ext>
      </dgm:extLst>
    </dgm:pt>
    <dgm:pt modelId="{A3FD34F9-A7E9-42FF-9318-3D5AF75D4026}" type="pres">
      <dgm:prSet presAssocID="{CB47998D-28B9-4BA8-A56A-29949CE5433A}" presName="spaceRect" presStyleCnt="0"/>
      <dgm:spPr/>
    </dgm:pt>
    <dgm:pt modelId="{C5123933-5329-49AC-A285-3CAF921C6FE9}" type="pres">
      <dgm:prSet presAssocID="{CB47998D-28B9-4BA8-A56A-29949CE5433A}" presName="textRect" presStyleLbl="revTx" presStyleIdx="0" presStyleCnt="4">
        <dgm:presLayoutVars>
          <dgm:chMax val="1"/>
          <dgm:chPref val="1"/>
        </dgm:presLayoutVars>
      </dgm:prSet>
      <dgm:spPr/>
    </dgm:pt>
    <dgm:pt modelId="{52A6D222-FCD1-429C-855C-5496C4C899EC}" type="pres">
      <dgm:prSet presAssocID="{81A28AED-754E-448B-856D-9D91F0532F76}" presName="sibTrans" presStyleCnt="0"/>
      <dgm:spPr/>
    </dgm:pt>
    <dgm:pt modelId="{3FAC996B-6105-42C0-AAB6-EFD9F6089F3A}" type="pres">
      <dgm:prSet presAssocID="{C1C66F2F-92C1-4E03-AF81-3BE57EFB6208}" presName="compNode" presStyleCnt="0"/>
      <dgm:spPr/>
    </dgm:pt>
    <dgm:pt modelId="{FF58A0F4-C72B-4B0C-AA19-76BEB340B108}" type="pres">
      <dgm:prSet presAssocID="{C1C66F2F-92C1-4E03-AF81-3BE57EFB620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ull Battery"/>
        </a:ext>
      </dgm:extLst>
    </dgm:pt>
    <dgm:pt modelId="{3E7B7892-A9DA-4298-95C0-DE2CB2F6B258}" type="pres">
      <dgm:prSet presAssocID="{C1C66F2F-92C1-4E03-AF81-3BE57EFB6208}" presName="spaceRect" presStyleCnt="0"/>
      <dgm:spPr/>
    </dgm:pt>
    <dgm:pt modelId="{0DDA2101-25F3-4BB6-964B-D6F2764E64BC}" type="pres">
      <dgm:prSet presAssocID="{C1C66F2F-92C1-4E03-AF81-3BE57EFB6208}" presName="textRect" presStyleLbl="revTx" presStyleIdx="1" presStyleCnt="4">
        <dgm:presLayoutVars>
          <dgm:chMax val="1"/>
          <dgm:chPref val="1"/>
        </dgm:presLayoutVars>
      </dgm:prSet>
      <dgm:spPr/>
    </dgm:pt>
    <dgm:pt modelId="{13078CC3-3F36-47DC-9389-EE50F973F3CF}" type="pres">
      <dgm:prSet presAssocID="{F69B9274-261C-4893-A609-1EC739A9AAB2}" presName="sibTrans" presStyleCnt="0"/>
      <dgm:spPr/>
    </dgm:pt>
    <dgm:pt modelId="{7CBC57D6-5817-46E1-855A-9BC6F07DAD89}" type="pres">
      <dgm:prSet presAssocID="{A38E45C6-4F6E-457B-AEB6-BE5F663A29E0}" presName="compNode" presStyleCnt="0"/>
      <dgm:spPr/>
    </dgm:pt>
    <dgm:pt modelId="{1F70B5A3-F87F-480E-85ED-A671A2D59A9E}" type="pres">
      <dgm:prSet presAssocID="{A38E45C6-4F6E-457B-AEB6-BE5F663A29E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iefcase"/>
        </a:ext>
      </dgm:extLst>
    </dgm:pt>
    <dgm:pt modelId="{EB7E4DF0-1FDB-409E-9A6F-078FE5AAFF8D}" type="pres">
      <dgm:prSet presAssocID="{A38E45C6-4F6E-457B-AEB6-BE5F663A29E0}" presName="spaceRect" presStyleCnt="0"/>
      <dgm:spPr/>
    </dgm:pt>
    <dgm:pt modelId="{1F6CBDDC-C896-40A4-9003-DFDACD4EFC2F}" type="pres">
      <dgm:prSet presAssocID="{A38E45C6-4F6E-457B-AEB6-BE5F663A29E0}" presName="textRect" presStyleLbl="revTx" presStyleIdx="2" presStyleCnt="4">
        <dgm:presLayoutVars>
          <dgm:chMax val="1"/>
          <dgm:chPref val="1"/>
        </dgm:presLayoutVars>
      </dgm:prSet>
      <dgm:spPr/>
    </dgm:pt>
    <dgm:pt modelId="{4B4DBED7-136D-4431-99AF-2CFA925280FA}" type="pres">
      <dgm:prSet presAssocID="{F3E3F363-16B4-4627-9B75-66AEB818E7F0}" presName="sibTrans" presStyleCnt="0"/>
      <dgm:spPr/>
    </dgm:pt>
    <dgm:pt modelId="{28DED607-678E-471A-B65A-F239960501FE}" type="pres">
      <dgm:prSet presAssocID="{26C9D191-08EC-471A-A071-DE4AEEEB2B1F}" presName="compNode" presStyleCnt="0"/>
      <dgm:spPr/>
    </dgm:pt>
    <dgm:pt modelId="{5E3D27EF-E74A-4C2C-A868-F70DE30812B9}" type="pres">
      <dgm:prSet presAssocID="{26C9D191-08EC-471A-A071-DE4AEEEB2B1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lculator"/>
        </a:ext>
      </dgm:extLst>
    </dgm:pt>
    <dgm:pt modelId="{594C9686-048B-4DEA-BE20-8F9705CD095F}" type="pres">
      <dgm:prSet presAssocID="{26C9D191-08EC-471A-A071-DE4AEEEB2B1F}" presName="spaceRect" presStyleCnt="0"/>
      <dgm:spPr/>
    </dgm:pt>
    <dgm:pt modelId="{48B697B8-B052-4E28-B2D2-F40532E3C388}" type="pres">
      <dgm:prSet presAssocID="{26C9D191-08EC-471A-A071-DE4AEEEB2B1F}" presName="textRect" presStyleLbl="revTx" presStyleIdx="3" presStyleCnt="4">
        <dgm:presLayoutVars>
          <dgm:chMax val="1"/>
          <dgm:chPref val="1"/>
        </dgm:presLayoutVars>
      </dgm:prSet>
      <dgm:spPr/>
    </dgm:pt>
  </dgm:ptLst>
  <dgm:cxnLst>
    <dgm:cxn modelId="{F0340E1F-573F-4EBF-AE3B-E6553B17EAE4}" srcId="{C2EB5035-A1B2-46D3-BF69-49F235AC8778}" destId="{26C9D191-08EC-471A-A071-DE4AEEEB2B1F}" srcOrd="3" destOrd="0" parTransId="{416AA87C-0D96-44CB-A0FF-624EFD86D34E}" sibTransId="{C0E724C6-4F0E-43B0-85B4-55B470966629}"/>
    <dgm:cxn modelId="{7B77F226-AAAE-435C-A570-5443632E0131}" srcId="{C2EB5035-A1B2-46D3-BF69-49F235AC8778}" destId="{C1C66F2F-92C1-4E03-AF81-3BE57EFB6208}" srcOrd="1" destOrd="0" parTransId="{2E1AC9DF-54D6-421A-86B7-09198764F8C3}" sibTransId="{F69B9274-261C-4893-A609-1EC739A9AAB2}"/>
    <dgm:cxn modelId="{BF51B962-8E7A-47BC-8125-80450A14A6B5}" type="presOf" srcId="{26C9D191-08EC-471A-A071-DE4AEEEB2B1F}" destId="{48B697B8-B052-4E28-B2D2-F40532E3C388}" srcOrd="0" destOrd="0" presId="urn:microsoft.com/office/officeart/2018/2/layout/IconLabelList"/>
    <dgm:cxn modelId="{D58D5874-6941-42FE-B323-0416D88F2B22}" srcId="{C2EB5035-A1B2-46D3-BF69-49F235AC8778}" destId="{A38E45C6-4F6E-457B-AEB6-BE5F663A29E0}" srcOrd="2" destOrd="0" parTransId="{222E6DD1-DA3A-496F-BF4B-5E6222C55E01}" sibTransId="{F3E3F363-16B4-4627-9B75-66AEB818E7F0}"/>
    <dgm:cxn modelId="{B6A99476-BCB4-4AD7-B507-03FDBE8EF97A}" type="presOf" srcId="{C1C66F2F-92C1-4E03-AF81-3BE57EFB6208}" destId="{0DDA2101-25F3-4BB6-964B-D6F2764E64BC}" srcOrd="0" destOrd="0" presId="urn:microsoft.com/office/officeart/2018/2/layout/IconLabelList"/>
    <dgm:cxn modelId="{60AFB5B3-1803-46E1-8BD3-A12F5CABC96E}" srcId="{C2EB5035-A1B2-46D3-BF69-49F235AC8778}" destId="{CB47998D-28B9-4BA8-A56A-29949CE5433A}" srcOrd="0" destOrd="0" parTransId="{50551922-7CF5-4B59-8380-99C01DAD23A3}" sibTransId="{81A28AED-754E-448B-856D-9D91F0532F76}"/>
    <dgm:cxn modelId="{B20D64D8-0495-4FF6-BFCB-44029F655A53}" type="presOf" srcId="{A38E45C6-4F6E-457B-AEB6-BE5F663A29E0}" destId="{1F6CBDDC-C896-40A4-9003-DFDACD4EFC2F}" srcOrd="0" destOrd="0" presId="urn:microsoft.com/office/officeart/2018/2/layout/IconLabelList"/>
    <dgm:cxn modelId="{E3B3C8DC-D9DC-4D95-ABE1-6FA57AA2F8A5}" type="presOf" srcId="{CB47998D-28B9-4BA8-A56A-29949CE5433A}" destId="{C5123933-5329-49AC-A285-3CAF921C6FE9}" srcOrd="0" destOrd="0" presId="urn:microsoft.com/office/officeart/2018/2/layout/IconLabelList"/>
    <dgm:cxn modelId="{9B8D90FF-AE60-4177-B4B4-B9B690E6464A}" type="presOf" srcId="{C2EB5035-A1B2-46D3-BF69-49F235AC8778}" destId="{BC51A195-7884-446E-A84A-DCBB86A0629C}" srcOrd="0" destOrd="0" presId="urn:microsoft.com/office/officeart/2018/2/layout/IconLabelList"/>
    <dgm:cxn modelId="{EBAE2836-65EB-432E-B252-1AC271D3F72A}" type="presParOf" srcId="{BC51A195-7884-446E-A84A-DCBB86A0629C}" destId="{61CB7E8A-93D0-4117-9665-85B288FF7D58}" srcOrd="0" destOrd="0" presId="urn:microsoft.com/office/officeart/2018/2/layout/IconLabelList"/>
    <dgm:cxn modelId="{F0965A2F-6CC5-4579-96BE-6F70535DA086}" type="presParOf" srcId="{61CB7E8A-93D0-4117-9665-85B288FF7D58}" destId="{456CF5F4-E747-41A6-9F89-FD21D63578BD}" srcOrd="0" destOrd="0" presId="urn:microsoft.com/office/officeart/2018/2/layout/IconLabelList"/>
    <dgm:cxn modelId="{38F2EACE-ED32-4CFF-9E4A-5CA98F57ED80}" type="presParOf" srcId="{61CB7E8A-93D0-4117-9665-85B288FF7D58}" destId="{A3FD34F9-A7E9-42FF-9318-3D5AF75D4026}" srcOrd="1" destOrd="0" presId="urn:microsoft.com/office/officeart/2018/2/layout/IconLabelList"/>
    <dgm:cxn modelId="{D2E63FC8-DD1F-46D5-A520-26503C24779A}" type="presParOf" srcId="{61CB7E8A-93D0-4117-9665-85B288FF7D58}" destId="{C5123933-5329-49AC-A285-3CAF921C6FE9}" srcOrd="2" destOrd="0" presId="urn:microsoft.com/office/officeart/2018/2/layout/IconLabelList"/>
    <dgm:cxn modelId="{A71AF645-D767-4DC2-9997-DBF5DF59BCFD}" type="presParOf" srcId="{BC51A195-7884-446E-A84A-DCBB86A0629C}" destId="{52A6D222-FCD1-429C-855C-5496C4C899EC}" srcOrd="1" destOrd="0" presId="urn:microsoft.com/office/officeart/2018/2/layout/IconLabelList"/>
    <dgm:cxn modelId="{32BFC12D-7C73-4B3F-A638-607EA280582C}" type="presParOf" srcId="{BC51A195-7884-446E-A84A-DCBB86A0629C}" destId="{3FAC996B-6105-42C0-AAB6-EFD9F6089F3A}" srcOrd="2" destOrd="0" presId="urn:microsoft.com/office/officeart/2018/2/layout/IconLabelList"/>
    <dgm:cxn modelId="{0CBBAF9E-BC40-4F60-A1A3-CC05A614FE00}" type="presParOf" srcId="{3FAC996B-6105-42C0-AAB6-EFD9F6089F3A}" destId="{FF58A0F4-C72B-4B0C-AA19-76BEB340B108}" srcOrd="0" destOrd="0" presId="urn:microsoft.com/office/officeart/2018/2/layout/IconLabelList"/>
    <dgm:cxn modelId="{59561FB6-DC9C-4133-959A-182C5809876E}" type="presParOf" srcId="{3FAC996B-6105-42C0-AAB6-EFD9F6089F3A}" destId="{3E7B7892-A9DA-4298-95C0-DE2CB2F6B258}" srcOrd="1" destOrd="0" presId="urn:microsoft.com/office/officeart/2018/2/layout/IconLabelList"/>
    <dgm:cxn modelId="{C7D8D648-4BC1-40A5-8D2B-8DEFE3919458}" type="presParOf" srcId="{3FAC996B-6105-42C0-AAB6-EFD9F6089F3A}" destId="{0DDA2101-25F3-4BB6-964B-D6F2764E64BC}" srcOrd="2" destOrd="0" presId="urn:microsoft.com/office/officeart/2018/2/layout/IconLabelList"/>
    <dgm:cxn modelId="{7D0C5BE3-84D2-401E-9F06-5EB2CD6ABBD3}" type="presParOf" srcId="{BC51A195-7884-446E-A84A-DCBB86A0629C}" destId="{13078CC3-3F36-47DC-9389-EE50F973F3CF}" srcOrd="3" destOrd="0" presId="urn:microsoft.com/office/officeart/2018/2/layout/IconLabelList"/>
    <dgm:cxn modelId="{26F0329A-456E-4E73-BAA4-2AEB64825963}" type="presParOf" srcId="{BC51A195-7884-446E-A84A-DCBB86A0629C}" destId="{7CBC57D6-5817-46E1-855A-9BC6F07DAD89}" srcOrd="4" destOrd="0" presId="urn:microsoft.com/office/officeart/2018/2/layout/IconLabelList"/>
    <dgm:cxn modelId="{F46E65D8-9B2D-4783-8481-08E7AAECFF44}" type="presParOf" srcId="{7CBC57D6-5817-46E1-855A-9BC6F07DAD89}" destId="{1F70B5A3-F87F-480E-85ED-A671A2D59A9E}" srcOrd="0" destOrd="0" presId="urn:microsoft.com/office/officeart/2018/2/layout/IconLabelList"/>
    <dgm:cxn modelId="{8BB32442-D5EA-490B-B48D-27F32F99BC2A}" type="presParOf" srcId="{7CBC57D6-5817-46E1-855A-9BC6F07DAD89}" destId="{EB7E4DF0-1FDB-409E-9A6F-078FE5AAFF8D}" srcOrd="1" destOrd="0" presId="urn:microsoft.com/office/officeart/2018/2/layout/IconLabelList"/>
    <dgm:cxn modelId="{2756ED5F-E40B-4899-AD9C-EF10C6CC3436}" type="presParOf" srcId="{7CBC57D6-5817-46E1-855A-9BC6F07DAD89}" destId="{1F6CBDDC-C896-40A4-9003-DFDACD4EFC2F}" srcOrd="2" destOrd="0" presId="urn:microsoft.com/office/officeart/2018/2/layout/IconLabelList"/>
    <dgm:cxn modelId="{207F5800-17E9-465A-A7FC-8227DF705B87}" type="presParOf" srcId="{BC51A195-7884-446E-A84A-DCBB86A0629C}" destId="{4B4DBED7-136D-4431-99AF-2CFA925280FA}" srcOrd="5" destOrd="0" presId="urn:microsoft.com/office/officeart/2018/2/layout/IconLabelList"/>
    <dgm:cxn modelId="{50C48D1C-6B14-48AD-9E15-A7BB058F541A}" type="presParOf" srcId="{BC51A195-7884-446E-A84A-DCBB86A0629C}" destId="{28DED607-678E-471A-B65A-F239960501FE}" srcOrd="6" destOrd="0" presId="urn:microsoft.com/office/officeart/2018/2/layout/IconLabelList"/>
    <dgm:cxn modelId="{205ACC65-F3E4-4B81-95EB-25665DEB9988}" type="presParOf" srcId="{28DED607-678E-471A-B65A-F239960501FE}" destId="{5E3D27EF-E74A-4C2C-A868-F70DE30812B9}" srcOrd="0" destOrd="0" presId="urn:microsoft.com/office/officeart/2018/2/layout/IconLabelList"/>
    <dgm:cxn modelId="{7840D6A4-DF68-4024-8C84-2A29C085B6A9}" type="presParOf" srcId="{28DED607-678E-471A-B65A-F239960501FE}" destId="{594C9686-048B-4DEA-BE20-8F9705CD095F}" srcOrd="1" destOrd="0" presId="urn:microsoft.com/office/officeart/2018/2/layout/IconLabelList"/>
    <dgm:cxn modelId="{F0C8C442-8295-4B24-859F-FE5B38F4D03A}" type="presParOf" srcId="{28DED607-678E-471A-B65A-F239960501FE}" destId="{48B697B8-B052-4E28-B2D2-F40532E3C38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C6BA37-3194-458D-93EE-936B112138AD}"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F5F5CDF-4A71-4A4E-8F14-25A53CF54FD1}">
      <dgm:prSet/>
      <dgm:spPr/>
      <dgm:t>
        <a:bodyPr/>
        <a:lstStyle/>
        <a:p>
          <a:pPr>
            <a:defRPr cap="all"/>
          </a:pPr>
          <a:r>
            <a:rPr lang="en-CA"/>
            <a:t>Life Transitions 20, 30</a:t>
          </a:r>
          <a:endParaRPr lang="en-US"/>
        </a:p>
      </dgm:t>
    </dgm:pt>
    <dgm:pt modelId="{0B717BCD-4C47-435A-A6BD-3249D6FAA268}" type="parTrans" cxnId="{821AB6BC-F806-4CA0-97D6-CA3D6CF79997}">
      <dgm:prSet/>
      <dgm:spPr/>
      <dgm:t>
        <a:bodyPr/>
        <a:lstStyle/>
        <a:p>
          <a:endParaRPr lang="en-US"/>
        </a:p>
      </dgm:t>
    </dgm:pt>
    <dgm:pt modelId="{B0086C81-EA64-4584-A50B-D44C810270C9}" type="sibTrans" cxnId="{821AB6BC-F806-4CA0-97D6-CA3D6CF79997}">
      <dgm:prSet/>
      <dgm:spPr/>
      <dgm:t>
        <a:bodyPr/>
        <a:lstStyle/>
        <a:p>
          <a:endParaRPr lang="en-US"/>
        </a:p>
      </dgm:t>
    </dgm:pt>
    <dgm:pt modelId="{2A842580-EF7C-4AAC-B9D1-B6911819D739}">
      <dgm:prSet/>
      <dgm:spPr/>
      <dgm:t>
        <a:bodyPr/>
        <a:lstStyle/>
        <a:p>
          <a:pPr>
            <a:defRPr cap="all"/>
          </a:pPr>
          <a:r>
            <a:rPr lang="en-CA"/>
            <a:t>Financial Literacy 20, 30</a:t>
          </a:r>
          <a:endParaRPr lang="en-US"/>
        </a:p>
      </dgm:t>
    </dgm:pt>
    <dgm:pt modelId="{8FC608E7-E3FE-40C0-89BB-A2E0504DBF3B}" type="parTrans" cxnId="{2AA081B0-E860-4BFE-8D82-F3F8E4703788}">
      <dgm:prSet/>
      <dgm:spPr/>
      <dgm:t>
        <a:bodyPr/>
        <a:lstStyle/>
        <a:p>
          <a:endParaRPr lang="en-US"/>
        </a:p>
      </dgm:t>
    </dgm:pt>
    <dgm:pt modelId="{B9732A8E-5D95-444B-9097-26E8E9778EFE}" type="sibTrans" cxnId="{2AA081B0-E860-4BFE-8D82-F3F8E4703788}">
      <dgm:prSet/>
      <dgm:spPr/>
      <dgm:t>
        <a:bodyPr/>
        <a:lstStyle/>
        <a:p>
          <a:endParaRPr lang="en-US"/>
        </a:p>
      </dgm:t>
    </dgm:pt>
    <dgm:pt modelId="{8878FAA3-8C29-4D1D-98D5-FF432E8EEBE9}">
      <dgm:prSet/>
      <dgm:spPr/>
      <dgm:t>
        <a:bodyPr/>
        <a:lstStyle/>
        <a:p>
          <a:pPr>
            <a:defRPr cap="all"/>
          </a:pPr>
          <a:r>
            <a:rPr lang="en-US"/>
            <a:t>Entrepreneurship 30</a:t>
          </a:r>
        </a:p>
      </dgm:t>
    </dgm:pt>
    <dgm:pt modelId="{65BDF2BE-C051-4791-B4B7-063EBE2166CB}" type="parTrans" cxnId="{8E4D7740-3695-4FC3-8DD9-4703AA716473}">
      <dgm:prSet/>
      <dgm:spPr/>
      <dgm:t>
        <a:bodyPr/>
        <a:lstStyle/>
        <a:p>
          <a:endParaRPr lang="en-US"/>
        </a:p>
      </dgm:t>
    </dgm:pt>
    <dgm:pt modelId="{49C60878-FA02-4700-BC2F-FC2A971E760B}" type="sibTrans" cxnId="{8E4D7740-3695-4FC3-8DD9-4703AA716473}">
      <dgm:prSet/>
      <dgm:spPr/>
      <dgm:t>
        <a:bodyPr/>
        <a:lstStyle/>
        <a:p>
          <a:endParaRPr lang="en-US"/>
        </a:p>
      </dgm:t>
    </dgm:pt>
    <dgm:pt modelId="{6FD25243-6008-4C4B-A191-B8B04BD51ACA}">
      <dgm:prSet/>
      <dgm:spPr/>
      <dgm:t>
        <a:bodyPr/>
        <a:lstStyle/>
        <a:p>
          <a:pPr>
            <a:defRPr cap="all"/>
          </a:pPr>
          <a:r>
            <a:rPr lang="en-US"/>
            <a:t>Health Science 20</a:t>
          </a:r>
        </a:p>
      </dgm:t>
    </dgm:pt>
    <dgm:pt modelId="{0BCBF37D-82FD-447B-9275-AC56190E1B50}" type="parTrans" cxnId="{1937EA62-FA11-4DEF-9050-C5D0CCE8B33A}">
      <dgm:prSet/>
      <dgm:spPr/>
      <dgm:t>
        <a:bodyPr/>
        <a:lstStyle/>
        <a:p>
          <a:endParaRPr lang="en-US"/>
        </a:p>
      </dgm:t>
    </dgm:pt>
    <dgm:pt modelId="{7CB9C349-E996-4D04-A857-B79BD71D2D39}" type="sibTrans" cxnId="{1937EA62-FA11-4DEF-9050-C5D0CCE8B33A}">
      <dgm:prSet/>
      <dgm:spPr/>
      <dgm:t>
        <a:bodyPr/>
        <a:lstStyle/>
        <a:p>
          <a:endParaRPr lang="en-US"/>
        </a:p>
      </dgm:t>
    </dgm:pt>
    <dgm:pt modelId="{85205F8A-B977-4C31-9212-FC314CBCED45}">
      <dgm:prSet/>
      <dgm:spPr/>
      <dgm:t>
        <a:bodyPr/>
        <a:lstStyle/>
        <a:p>
          <a:pPr>
            <a:defRPr cap="all"/>
          </a:pPr>
          <a:r>
            <a:rPr lang="en-US" dirty="0"/>
            <a:t>Arts Education 10, 20</a:t>
          </a:r>
        </a:p>
      </dgm:t>
    </dgm:pt>
    <dgm:pt modelId="{7DFB6344-42CE-47A4-AC15-61E23A7F1401}" type="parTrans" cxnId="{6B6E1E17-7DF6-4959-B4D8-55136B564E9E}">
      <dgm:prSet/>
      <dgm:spPr/>
      <dgm:t>
        <a:bodyPr/>
        <a:lstStyle/>
        <a:p>
          <a:endParaRPr lang="en-US"/>
        </a:p>
      </dgm:t>
    </dgm:pt>
    <dgm:pt modelId="{F0AAE7EF-B673-4566-A87F-8418425779FB}" type="sibTrans" cxnId="{6B6E1E17-7DF6-4959-B4D8-55136B564E9E}">
      <dgm:prSet/>
      <dgm:spPr/>
      <dgm:t>
        <a:bodyPr/>
        <a:lstStyle/>
        <a:p>
          <a:endParaRPr lang="en-US"/>
        </a:p>
      </dgm:t>
    </dgm:pt>
    <dgm:pt modelId="{953DBB46-1AAF-4448-A1C3-5BAFE500E8D8}">
      <dgm:prSet/>
      <dgm:spPr/>
      <dgm:t>
        <a:bodyPr/>
        <a:lstStyle/>
        <a:p>
          <a:pPr>
            <a:defRPr cap="all"/>
          </a:pPr>
          <a:r>
            <a:rPr lang="en-US"/>
            <a:t>Psychology 20, 30</a:t>
          </a:r>
        </a:p>
      </dgm:t>
    </dgm:pt>
    <dgm:pt modelId="{3D38E28D-1748-40EE-877F-C745A386856A}" type="parTrans" cxnId="{360AB31C-5BA6-4CDC-943B-1A2F5EBD918A}">
      <dgm:prSet/>
      <dgm:spPr/>
      <dgm:t>
        <a:bodyPr/>
        <a:lstStyle/>
        <a:p>
          <a:endParaRPr lang="en-US"/>
        </a:p>
      </dgm:t>
    </dgm:pt>
    <dgm:pt modelId="{A6E49FFD-4806-495B-9E49-6DFDBB2FC372}" type="sibTrans" cxnId="{360AB31C-5BA6-4CDC-943B-1A2F5EBD918A}">
      <dgm:prSet/>
      <dgm:spPr/>
      <dgm:t>
        <a:bodyPr/>
        <a:lstStyle/>
        <a:p>
          <a:endParaRPr lang="en-US"/>
        </a:p>
      </dgm:t>
    </dgm:pt>
    <dgm:pt modelId="{C22EB785-49FD-4659-AC67-0FD213A64014}">
      <dgm:prSet/>
      <dgm:spPr/>
      <dgm:t>
        <a:bodyPr/>
        <a:lstStyle/>
        <a:p>
          <a:pPr>
            <a:defRPr cap="all"/>
          </a:pPr>
          <a:r>
            <a:rPr lang="en-US"/>
            <a:t>Law 30</a:t>
          </a:r>
        </a:p>
      </dgm:t>
    </dgm:pt>
    <dgm:pt modelId="{054AA941-5796-48AD-AE7C-6D0B20FD9294}" type="parTrans" cxnId="{8685FCF0-F33B-48D5-95B5-E573DEE807E1}">
      <dgm:prSet/>
      <dgm:spPr/>
      <dgm:t>
        <a:bodyPr/>
        <a:lstStyle/>
        <a:p>
          <a:endParaRPr lang="en-US"/>
        </a:p>
      </dgm:t>
    </dgm:pt>
    <dgm:pt modelId="{ED630222-CDB1-449A-9FCE-D2A7F3B7FC6A}" type="sibTrans" cxnId="{8685FCF0-F33B-48D5-95B5-E573DEE807E1}">
      <dgm:prSet/>
      <dgm:spPr/>
      <dgm:t>
        <a:bodyPr/>
        <a:lstStyle/>
        <a:p>
          <a:endParaRPr lang="en-US"/>
        </a:p>
      </dgm:t>
    </dgm:pt>
    <dgm:pt modelId="{0AB12A39-528D-46B6-96F1-DE2FD8846146}" type="pres">
      <dgm:prSet presAssocID="{4FC6BA37-3194-458D-93EE-936B112138AD}" presName="root" presStyleCnt="0">
        <dgm:presLayoutVars>
          <dgm:dir/>
          <dgm:resizeHandles val="exact"/>
        </dgm:presLayoutVars>
      </dgm:prSet>
      <dgm:spPr/>
    </dgm:pt>
    <dgm:pt modelId="{3D2FCEBC-1B61-477A-B921-9DAAA094CCFB}" type="pres">
      <dgm:prSet presAssocID="{3F5F5CDF-4A71-4A4E-8F14-25A53CF54FD1}" presName="compNode" presStyleCnt="0"/>
      <dgm:spPr/>
    </dgm:pt>
    <dgm:pt modelId="{5E904C4F-8E4C-418A-9F7D-AF07A7776D99}" type="pres">
      <dgm:prSet presAssocID="{3F5F5CDF-4A71-4A4E-8F14-25A53CF54FD1}" presName="iconBgRect" presStyleLbl="bgShp" presStyleIdx="0" presStyleCnt="7"/>
      <dgm:spPr>
        <a:prstGeom prst="round2DiagRect">
          <a:avLst>
            <a:gd name="adj1" fmla="val 29727"/>
            <a:gd name="adj2" fmla="val 0"/>
          </a:avLst>
        </a:prstGeom>
      </dgm:spPr>
    </dgm:pt>
    <dgm:pt modelId="{23722C3D-CC0F-4435-84C6-FBCCA98BA793}" type="pres">
      <dgm:prSet presAssocID="{3F5F5CDF-4A71-4A4E-8F14-25A53CF54FD1}"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7639C824-0C82-4EBD-B18D-27414B051EBE}" type="pres">
      <dgm:prSet presAssocID="{3F5F5CDF-4A71-4A4E-8F14-25A53CF54FD1}" presName="spaceRect" presStyleCnt="0"/>
      <dgm:spPr/>
    </dgm:pt>
    <dgm:pt modelId="{8E464C89-5633-4F2E-AA49-C5954AEF5090}" type="pres">
      <dgm:prSet presAssocID="{3F5F5CDF-4A71-4A4E-8F14-25A53CF54FD1}" presName="textRect" presStyleLbl="revTx" presStyleIdx="0" presStyleCnt="7">
        <dgm:presLayoutVars>
          <dgm:chMax val="1"/>
          <dgm:chPref val="1"/>
        </dgm:presLayoutVars>
      </dgm:prSet>
      <dgm:spPr/>
    </dgm:pt>
    <dgm:pt modelId="{16C2180F-E229-45F9-A475-C1D5471E82DD}" type="pres">
      <dgm:prSet presAssocID="{B0086C81-EA64-4584-A50B-D44C810270C9}" presName="sibTrans" presStyleCnt="0"/>
      <dgm:spPr/>
    </dgm:pt>
    <dgm:pt modelId="{B411235C-A3F4-4E5D-A5B4-41A0C69017A6}" type="pres">
      <dgm:prSet presAssocID="{2A842580-EF7C-4AAC-B9D1-B6911819D739}" presName="compNode" presStyleCnt="0"/>
      <dgm:spPr/>
    </dgm:pt>
    <dgm:pt modelId="{26EFF3D9-6B47-4E2D-9CC0-023FA8716311}" type="pres">
      <dgm:prSet presAssocID="{2A842580-EF7C-4AAC-B9D1-B6911819D739}" presName="iconBgRect" presStyleLbl="bgShp" presStyleIdx="1" presStyleCnt="7"/>
      <dgm:spPr>
        <a:prstGeom prst="round2DiagRect">
          <a:avLst>
            <a:gd name="adj1" fmla="val 29727"/>
            <a:gd name="adj2" fmla="val 0"/>
          </a:avLst>
        </a:prstGeom>
      </dgm:spPr>
    </dgm:pt>
    <dgm:pt modelId="{7262FBEE-A745-4F77-A9C3-7E58B3C5ECED}" type="pres">
      <dgm:prSet presAssocID="{2A842580-EF7C-4AAC-B9D1-B6911819D73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A143FC52-7205-42D9-9264-180B61C6F18C}" type="pres">
      <dgm:prSet presAssocID="{2A842580-EF7C-4AAC-B9D1-B6911819D739}" presName="spaceRect" presStyleCnt="0"/>
      <dgm:spPr/>
    </dgm:pt>
    <dgm:pt modelId="{E6AF21F5-1C9D-4766-958D-C0B2925E5F1B}" type="pres">
      <dgm:prSet presAssocID="{2A842580-EF7C-4AAC-B9D1-B6911819D739}" presName="textRect" presStyleLbl="revTx" presStyleIdx="1" presStyleCnt="7">
        <dgm:presLayoutVars>
          <dgm:chMax val="1"/>
          <dgm:chPref val="1"/>
        </dgm:presLayoutVars>
      </dgm:prSet>
      <dgm:spPr/>
    </dgm:pt>
    <dgm:pt modelId="{33AE7228-62CE-46B2-812F-9D071233E4FF}" type="pres">
      <dgm:prSet presAssocID="{B9732A8E-5D95-444B-9097-26E8E9778EFE}" presName="sibTrans" presStyleCnt="0"/>
      <dgm:spPr/>
    </dgm:pt>
    <dgm:pt modelId="{11377CD7-0146-4A17-B32D-40840C29FEF6}" type="pres">
      <dgm:prSet presAssocID="{8878FAA3-8C29-4D1D-98D5-FF432E8EEBE9}" presName="compNode" presStyleCnt="0"/>
      <dgm:spPr/>
    </dgm:pt>
    <dgm:pt modelId="{5F257D7B-A55B-4728-A3CB-1797F57C30B5}" type="pres">
      <dgm:prSet presAssocID="{8878FAA3-8C29-4D1D-98D5-FF432E8EEBE9}" presName="iconBgRect" presStyleLbl="bgShp" presStyleIdx="2" presStyleCnt="7"/>
      <dgm:spPr>
        <a:prstGeom prst="round2DiagRect">
          <a:avLst>
            <a:gd name="adj1" fmla="val 29727"/>
            <a:gd name="adj2" fmla="val 0"/>
          </a:avLst>
        </a:prstGeom>
      </dgm:spPr>
    </dgm:pt>
    <dgm:pt modelId="{0A2811D3-653B-4A52-92C7-6812E837AB51}" type="pres">
      <dgm:prSet presAssocID="{8878FAA3-8C29-4D1D-98D5-FF432E8EEBE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48C89857-6562-4758-A0D2-917A612F5399}" type="pres">
      <dgm:prSet presAssocID="{8878FAA3-8C29-4D1D-98D5-FF432E8EEBE9}" presName="spaceRect" presStyleCnt="0"/>
      <dgm:spPr/>
    </dgm:pt>
    <dgm:pt modelId="{35CD2DEA-06A4-468E-8678-2AC3872194F3}" type="pres">
      <dgm:prSet presAssocID="{8878FAA3-8C29-4D1D-98D5-FF432E8EEBE9}" presName="textRect" presStyleLbl="revTx" presStyleIdx="2" presStyleCnt="7">
        <dgm:presLayoutVars>
          <dgm:chMax val="1"/>
          <dgm:chPref val="1"/>
        </dgm:presLayoutVars>
      </dgm:prSet>
      <dgm:spPr/>
    </dgm:pt>
    <dgm:pt modelId="{9FF0E7F7-D089-42A8-BB95-229BB3D1152A}" type="pres">
      <dgm:prSet presAssocID="{49C60878-FA02-4700-BC2F-FC2A971E760B}" presName="sibTrans" presStyleCnt="0"/>
      <dgm:spPr/>
    </dgm:pt>
    <dgm:pt modelId="{A4A4671F-3B8C-4B0F-A435-6B68118AF641}" type="pres">
      <dgm:prSet presAssocID="{6FD25243-6008-4C4B-A191-B8B04BD51ACA}" presName="compNode" presStyleCnt="0"/>
      <dgm:spPr/>
    </dgm:pt>
    <dgm:pt modelId="{17DBEFE3-B749-45C1-A558-EEFA5B6093B3}" type="pres">
      <dgm:prSet presAssocID="{6FD25243-6008-4C4B-A191-B8B04BD51ACA}" presName="iconBgRect" presStyleLbl="bgShp" presStyleIdx="3" presStyleCnt="7"/>
      <dgm:spPr>
        <a:prstGeom prst="round2DiagRect">
          <a:avLst>
            <a:gd name="adj1" fmla="val 29727"/>
            <a:gd name="adj2" fmla="val 0"/>
          </a:avLst>
        </a:prstGeom>
      </dgm:spPr>
    </dgm:pt>
    <dgm:pt modelId="{DAB09041-67E7-4DA2-B9E0-D68028142DFC}" type="pres">
      <dgm:prSet presAssocID="{6FD25243-6008-4C4B-A191-B8B04BD51ACA}"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lask"/>
        </a:ext>
      </dgm:extLst>
    </dgm:pt>
    <dgm:pt modelId="{B7AAF7CE-A22D-483A-AC7D-7F68350CD5E6}" type="pres">
      <dgm:prSet presAssocID="{6FD25243-6008-4C4B-A191-B8B04BD51ACA}" presName="spaceRect" presStyleCnt="0"/>
      <dgm:spPr/>
    </dgm:pt>
    <dgm:pt modelId="{E03783D6-C636-4AFD-B0F2-5AE826B698E2}" type="pres">
      <dgm:prSet presAssocID="{6FD25243-6008-4C4B-A191-B8B04BD51ACA}" presName="textRect" presStyleLbl="revTx" presStyleIdx="3" presStyleCnt="7">
        <dgm:presLayoutVars>
          <dgm:chMax val="1"/>
          <dgm:chPref val="1"/>
        </dgm:presLayoutVars>
      </dgm:prSet>
      <dgm:spPr/>
    </dgm:pt>
    <dgm:pt modelId="{5F105E4E-A8CC-4F0D-8310-180B6F05E03C}" type="pres">
      <dgm:prSet presAssocID="{7CB9C349-E996-4D04-A857-B79BD71D2D39}" presName="sibTrans" presStyleCnt="0"/>
      <dgm:spPr/>
    </dgm:pt>
    <dgm:pt modelId="{67A77651-8B40-4F2F-8B76-11384F7B0E5E}" type="pres">
      <dgm:prSet presAssocID="{85205F8A-B977-4C31-9212-FC314CBCED45}" presName="compNode" presStyleCnt="0"/>
      <dgm:spPr/>
    </dgm:pt>
    <dgm:pt modelId="{9E0BFB46-DCBC-467E-9CE9-3BAA935B6E45}" type="pres">
      <dgm:prSet presAssocID="{85205F8A-B977-4C31-9212-FC314CBCED45}" presName="iconBgRect" presStyleLbl="bgShp" presStyleIdx="4" presStyleCnt="7"/>
      <dgm:spPr>
        <a:prstGeom prst="round2DiagRect">
          <a:avLst>
            <a:gd name="adj1" fmla="val 29727"/>
            <a:gd name="adj2" fmla="val 0"/>
          </a:avLst>
        </a:prstGeom>
      </dgm:spPr>
    </dgm:pt>
    <dgm:pt modelId="{5AAAEB7E-4222-46F2-B7C3-86363E3053EE}" type="pres">
      <dgm:prSet presAssocID="{85205F8A-B977-4C31-9212-FC314CBCED45}"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5CEBAE39-7A7B-41CC-BC71-3C5F28B532B8}" type="pres">
      <dgm:prSet presAssocID="{85205F8A-B977-4C31-9212-FC314CBCED45}" presName="spaceRect" presStyleCnt="0"/>
      <dgm:spPr/>
    </dgm:pt>
    <dgm:pt modelId="{B9B13C93-1596-4A9B-BFAF-EE5DFE670EA9}" type="pres">
      <dgm:prSet presAssocID="{85205F8A-B977-4C31-9212-FC314CBCED45}" presName="textRect" presStyleLbl="revTx" presStyleIdx="4" presStyleCnt="7">
        <dgm:presLayoutVars>
          <dgm:chMax val="1"/>
          <dgm:chPref val="1"/>
        </dgm:presLayoutVars>
      </dgm:prSet>
      <dgm:spPr/>
    </dgm:pt>
    <dgm:pt modelId="{DEE53B1B-F3BA-4F19-8DBE-403AD2AF8460}" type="pres">
      <dgm:prSet presAssocID="{F0AAE7EF-B673-4566-A87F-8418425779FB}" presName="sibTrans" presStyleCnt="0"/>
      <dgm:spPr/>
    </dgm:pt>
    <dgm:pt modelId="{EDC1DDBB-6D71-4514-98CA-4E8B95FC711C}" type="pres">
      <dgm:prSet presAssocID="{953DBB46-1AAF-4448-A1C3-5BAFE500E8D8}" presName="compNode" presStyleCnt="0"/>
      <dgm:spPr/>
    </dgm:pt>
    <dgm:pt modelId="{345D881D-E9C8-4705-9509-FAD5472396A0}" type="pres">
      <dgm:prSet presAssocID="{953DBB46-1AAF-4448-A1C3-5BAFE500E8D8}" presName="iconBgRect" presStyleLbl="bgShp" presStyleIdx="5" presStyleCnt="7"/>
      <dgm:spPr>
        <a:prstGeom prst="round2DiagRect">
          <a:avLst>
            <a:gd name="adj1" fmla="val 29727"/>
            <a:gd name="adj2" fmla="val 0"/>
          </a:avLst>
        </a:prstGeom>
      </dgm:spPr>
    </dgm:pt>
    <dgm:pt modelId="{BE16C4D8-2D3E-4352-8147-F9E5F427D34D}" type="pres">
      <dgm:prSet presAssocID="{953DBB46-1AAF-4448-A1C3-5BAFE500E8D8}"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rain in head"/>
        </a:ext>
      </dgm:extLst>
    </dgm:pt>
    <dgm:pt modelId="{E02E0D17-FFE5-4F5C-AE27-B089A4503DA0}" type="pres">
      <dgm:prSet presAssocID="{953DBB46-1AAF-4448-A1C3-5BAFE500E8D8}" presName="spaceRect" presStyleCnt="0"/>
      <dgm:spPr/>
    </dgm:pt>
    <dgm:pt modelId="{C40B4714-8394-471B-8248-378E819CF16A}" type="pres">
      <dgm:prSet presAssocID="{953DBB46-1AAF-4448-A1C3-5BAFE500E8D8}" presName="textRect" presStyleLbl="revTx" presStyleIdx="5" presStyleCnt="7">
        <dgm:presLayoutVars>
          <dgm:chMax val="1"/>
          <dgm:chPref val="1"/>
        </dgm:presLayoutVars>
      </dgm:prSet>
      <dgm:spPr/>
    </dgm:pt>
    <dgm:pt modelId="{C039D26C-04A5-4070-AC1A-104680F7DE89}" type="pres">
      <dgm:prSet presAssocID="{A6E49FFD-4806-495B-9E49-6DFDBB2FC372}" presName="sibTrans" presStyleCnt="0"/>
      <dgm:spPr/>
    </dgm:pt>
    <dgm:pt modelId="{F697C190-414F-40C5-ACD8-43A9DD5BE932}" type="pres">
      <dgm:prSet presAssocID="{C22EB785-49FD-4659-AC67-0FD213A64014}" presName="compNode" presStyleCnt="0"/>
      <dgm:spPr/>
    </dgm:pt>
    <dgm:pt modelId="{58E69AF9-ACC6-45AE-B1C6-41EF780D8BB9}" type="pres">
      <dgm:prSet presAssocID="{C22EB785-49FD-4659-AC67-0FD213A64014}" presName="iconBgRect" presStyleLbl="bgShp" presStyleIdx="6" presStyleCnt="7"/>
      <dgm:spPr>
        <a:prstGeom prst="round2DiagRect">
          <a:avLst>
            <a:gd name="adj1" fmla="val 29727"/>
            <a:gd name="adj2" fmla="val 0"/>
          </a:avLst>
        </a:prstGeom>
      </dgm:spPr>
    </dgm:pt>
    <dgm:pt modelId="{36B62E41-080E-4952-A187-11F4A2C5CC91}" type="pres">
      <dgm:prSet presAssocID="{C22EB785-49FD-4659-AC67-0FD213A64014}"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Gavel"/>
        </a:ext>
      </dgm:extLst>
    </dgm:pt>
    <dgm:pt modelId="{5E0DC31A-D67F-456E-8CE4-7D82122B0705}" type="pres">
      <dgm:prSet presAssocID="{C22EB785-49FD-4659-AC67-0FD213A64014}" presName="spaceRect" presStyleCnt="0"/>
      <dgm:spPr/>
    </dgm:pt>
    <dgm:pt modelId="{D2FCFE04-A735-4589-9F3B-8B1E7E04868A}" type="pres">
      <dgm:prSet presAssocID="{C22EB785-49FD-4659-AC67-0FD213A64014}" presName="textRect" presStyleLbl="revTx" presStyleIdx="6" presStyleCnt="7">
        <dgm:presLayoutVars>
          <dgm:chMax val="1"/>
          <dgm:chPref val="1"/>
        </dgm:presLayoutVars>
      </dgm:prSet>
      <dgm:spPr/>
    </dgm:pt>
  </dgm:ptLst>
  <dgm:cxnLst>
    <dgm:cxn modelId="{997ACE12-2666-414B-87C4-6AB2D0183AF1}" type="presOf" srcId="{953DBB46-1AAF-4448-A1C3-5BAFE500E8D8}" destId="{C40B4714-8394-471B-8248-378E819CF16A}" srcOrd="0" destOrd="0" presId="urn:microsoft.com/office/officeart/2018/5/layout/IconLeafLabelList"/>
    <dgm:cxn modelId="{6B6E1E17-7DF6-4959-B4D8-55136B564E9E}" srcId="{4FC6BA37-3194-458D-93EE-936B112138AD}" destId="{85205F8A-B977-4C31-9212-FC314CBCED45}" srcOrd="4" destOrd="0" parTransId="{7DFB6344-42CE-47A4-AC15-61E23A7F1401}" sibTransId="{F0AAE7EF-B673-4566-A87F-8418425779FB}"/>
    <dgm:cxn modelId="{360AB31C-5BA6-4CDC-943B-1A2F5EBD918A}" srcId="{4FC6BA37-3194-458D-93EE-936B112138AD}" destId="{953DBB46-1AAF-4448-A1C3-5BAFE500E8D8}" srcOrd="5" destOrd="0" parTransId="{3D38E28D-1748-40EE-877F-C745A386856A}" sibTransId="{A6E49FFD-4806-495B-9E49-6DFDBB2FC372}"/>
    <dgm:cxn modelId="{29E29E22-1DEB-456F-B4F9-648EBAAEE5C7}" type="presOf" srcId="{C22EB785-49FD-4659-AC67-0FD213A64014}" destId="{D2FCFE04-A735-4589-9F3B-8B1E7E04868A}" srcOrd="0" destOrd="0" presId="urn:microsoft.com/office/officeart/2018/5/layout/IconLeafLabelList"/>
    <dgm:cxn modelId="{48FADC33-FE74-4C41-9CA2-D06531132FE8}" type="presOf" srcId="{85205F8A-B977-4C31-9212-FC314CBCED45}" destId="{B9B13C93-1596-4A9B-BFAF-EE5DFE670EA9}" srcOrd="0" destOrd="0" presId="urn:microsoft.com/office/officeart/2018/5/layout/IconLeafLabelList"/>
    <dgm:cxn modelId="{8E4D7740-3695-4FC3-8DD9-4703AA716473}" srcId="{4FC6BA37-3194-458D-93EE-936B112138AD}" destId="{8878FAA3-8C29-4D1D-98D5-FF432E8EEBE9}" srcOrd="2" destOrd="0" parTransId="{65BDF2BE-C051-4791-B4B7-063EBE2166CB}" sibTransId="{49C60878-FA02-4700-BC2F-FC2A971E760B}"/>
    <dgm:cxn modelId="{1937EA62-FA11-4DEF-9050-C5D0CCE8B33A}" srcId="{4FC6BA37-3194-458D-93EE-936B112138AD}" destId="{6FD25243-6008-4C4B-A191-B8B04BD51ACA}" srcOrd="3" destOrd="0" parTransId="{0BCBF37D-82FD-447B-9275-AC56190E1B50}" sibTransId="{7CB9C349-E996-4D04-A857-B79BD71D2D39}"/>
    <dgm:cxn modelId="{6F6B9E49-D3F8-479E-9DB6-F4970FE69942}" type="presOf" srcId="{8878FAA3-8C29-4D1D-98D5-FF432E8EEBE9}" destId="{35CD2DEA-06A4-468E-8678-2AC3872194F3}" srcOrd="0" destOrd="0" presId="urn:microsoft.com/office/officeart/2018/5/layout/IconLeafLabelList"/>
    <dgm:cxn modelId="{7C07DD73-BF71-4FF0-87F6-49375F55B7B3}" type="presOf" srcId="{2A842580-EF7C-4AAC-B9D1-B6911819D739}" destId="{E6AF21F5-1C9D-4766-958D-C0B2925E5F1B}" srcOrd="0" destOrd="0" presId="urn:microsoft.com/office/officeart/2018/5/layout/IconLeafLabelList"/>
    <dgm:cxn modelId="{4914888B-575F-45C5-A622-344B76B29846}" type="presOf" srcId="{6FD25243-6008-4C4B-A191-B8B04BD51ACA}" destId="{E03783D6-C636-4AFD-B0F2-5AE826B698E2}" srcOrd="0" destOrd="0" presId="urn:microsoft.com/office/officeart/2018/5/layout/IconLeafLabelList"/>
    <dgm:cxn modelId="{2AA081B0-E860-4BFE-8D82-F3F8E4703788}" srcId="{4FC6BA37-3194-458D-93EE-936B112138AD}" destId="{2A842580-EF7C-4AAC-B9D1-B6911819D739}" srcOrd="1" destOrd="0" parTransId="{8FC608E7-E3FE-40C0-89BB-A2E0504DBF3B}" sibTransId="{B9732A8E-5D95-444B-9097-26E8E9778EFE}"/>
    <dgm:cxn modelId="{821AB6BC-F806-4CA0-97D6-CA3D6CF79997}" srcId="{4FC6BA37-3194-458D-93EE-936B112138AD}" destId="{3F5F5CDF-4A71-4A4E-8F14-25A53CF54FD1}" srcOrd="0" destOrd="0" parTransId="{0B717BCD-4C47-435A-A6BD-3249D6FAA268}" sibTransId="{B0086C81-EA64-4584-A50B-D44C810270C9}"/>
    <dgm:cxn modelId="{3DD4E4BE-9F79-4DCE-9B55-0B1CB36499E5}" type="presOf" srcId="{4FC6BA37-3194-458D-93EE-936B112138AD}" destId="{0AB12A39-528D-46B6-96F1-DE2FD8846146}" srcOrd="0" destOrd="0" presId="urn:microsoft.com/office/officeart/2018/5/layout/IconLeafLabelList"/>
    <dgm:cxn modelId="{F2C89FDE-765C-4C6C-8552-AC4FA2BC8D35}" type="presOf" srcId="{3F5F5CDF-4A71-4A4E-8F14-25A53CF54FD1}" destId="{8E464C89-5633-4F2E-AA49-C5954AEF5090}" srcOrd="0" destOrd="0" presId="urn:microsoft.com/office/officeart/2018/5/layout/IconLeafLabelList"/>
    <dgm:cxn modelId="{8685FCF0-F33B-48D5-95B5-E573DEE807E1}" srcId="{4FC6BA37-3194-458D-93EE-936B112138AD}" destId="{C22EB785-49FD-4659-AC67-0FD213A64014}" srcOrd="6" destOrd="0" parTransId="{054AA941-5796-48AD-AE7C-6D0B20FD9294}" sibTransId="{ED630222-CDB1-449A-9FCE-D2A7F3B7FC6A}"/>
    <dgm:cxn modelId="{837A853B-2A82-4F42-BE74-9E2E7F2692E0}" type="presParOf" srcId="{0AB12A39-528D-46B6-96F1-DE2FD8846146}" destId="{3D2FCEBC-1B61-477A-B921-9DAAA094CCFB}" srcOrd="0" destOrd="0" presId="urn:microsoft.com/office/officeart/2018/5/layout/IconLeafLabelList"/>
    <dgm:cxn modelId="{66807655-134C-4AA6-B9A6-8F0BE0782FBB}" type="presParOf" srcId="{3D2FCEBC-1B61-477A-B921-9DAAA094CCFB}" destId="{5E904C4F-8E4C-418A-9F7D-AF07A7776D99}" srcOrd="0" destOrd="0" presId="urn:microsoft.com/office/officeart/2018/5/layout/IconLeafLabelList"/>
    <dgm:cxn modelId="{7C3691C1-DDA4-41D9-BD14-CA47D563FE19}" type="presParOf" srcId="{3D2FCEBC-1B61-477A-B921-9DAAA094CCFB}" destId="{23722C3D-CC0F-4435-84C6-FBCCA98BA793}" srcOrd="1" destOrd="0" presId="urn:microsoft.com/office/officeart/2018/5/layout/IconLeafLabelList"/>
    <dgm:cxn modelId="{BE630E0E-D8D9-42A7-85DD-D05C86CF958A}" type="presParOf" srcId="{3D2FCEBC-1B61-477A-B921-9DAAA094CCFB}" destId="{7639C824-0C82-4EBD-B18D-27414B051EBE}" srcOrd="2" destOrd="0" presId="urn:microsoft.com/office/officeart/2018/5/layout/IconLeafLabelList"/>
    <dgm:cxn modelId="{434EF967-DFD6-4362-A91F-A99BFB19B9E8}" type="presParOf" srcId="{3D2FCEBC-1B61-477A-B921-9DAAA094CCFB}" destId="{8E464C89-5633-4F2E-AA49-C5954AEF5090}" srcOrd="3" destOrd="0" presId="urn:microsoft.com/office/officeart/2018/5/layout/IconLeafLabelList"/>
    <dgm:cxn modelId="{E99C5355-858C-4956-AD5D-9D29E5FD3A47}" type="presParOf" srcId="{0AB12A39-528D-46B6-96F1-DE2FD8846146}" destId="{16C2180F-E229-45F9-A475-C1D5471E82DD}" srcOrd="1" destOrd="0" presId="urn:microsoft.com/office/officeart/2018/5/layout/IconLeafLabelList"/>
    <dgm:cxn modelId="{3A1891FA-A049-4A8E-8D44-AEFC5263379C}" type="presParOf" srcId="{0AB12A39-528D-46B6-96F1-DE2FD8846146}" destId="{B411235C-A3F4-4E5D-A5B4-41A0C69017A6}" srcOrd="2" destOrd="0" presId="urn:microsoft.com/office/officeart/2018/5/layout/IconLeafLabelList"/>
    <dgm:cxn modelId="{DE3EB467-DDCE-44E0-85F9-579259E152F3}" type="presParOf" srcId="{B411235C-A3F4-4E5D-A5B4-41A0C69017A6}" destId="{26EFF3D9-6B47-4E2D-9CC0-023FA8716311}" srcOrd="0" destOrd="0" presId="urn:microsoft.com/office/officeart/2018/5/layout/IconLeafLabelList"/>
    <dgm:cxn modelId="{3AF3EAFA-9396-45F3-974C-5BFE8F548CA8}" type="presParOf" srcId="{B411235C-A3F4-4E5D-A5B4-41A0C69017A6}" destId="{7262FBEE-A745-4F77-A9C3-7E58B3C5ECED}" srcOrd="1" destOrd="0" presId="urn:microsoft.com/office/officeart/2018/5/layout/IconLeafLabelList"/>
    <dgm:cxn modelId="{7B71336C-267B-422F-89ED-121D210C480C}" type="presParOf" srcId="{B411235C-A3F4-4E5D-A5B4-41A0C69017A6}" destId="{A143FC52-7205-42D9-9264-180B61C6F18C}" srcOrd="2" destOrd="0" presId="urn:microsoft.com/office/officeart/2018/5/layout/IconLeafLabelList"/>
    <dgm:cxn modelId="{977D21DC-521A-441A-877E-3C248171B384}" type="presParOf" srcId="{B411235C-A3F4-4E5D-A5B4-41A0C69017A6}" destId="{E6AF21F5-1C9D-4766-958D-C0B2925E5F1B}" srcOrd="3" destOrd="0" presId="urn:microsoft.com/office/officeart/2018/5/layout/IconLeafLabelList"/>
    <dgm:cxn modelId="{759BFE26-765F-4ECF-BFCB-02A173E3F52A}" type="presParOf" srcId="{0AB12A39-528D-46B6-96F1-DE2FD8846146}" destId="{33AE7228-62CE-46B2-812F-9D071233E4FF}" srcOrd="3" destOrd="0" presId="urn:microsoft.com/office/officeart/2018/5/layout/IconLeafLabelList"/>
    <dgm:cxn modelId="{536E1C0F-BD92-4530-84A1-A178172168B8}" type="presParOf" srcId="{0AB12A39-528D-46B6-96F1-DE2FD8846146}" destId="{11377CD7-0146-4A17-B32D-40840C29FEF6}" srcOrd="4" destOrd="0" presId="urn:microsoft.com/office/officeart/2018/5/layout/IconLeafLabelList"/>
    <dgm:cxn modelId="{42D047AA-17C3-4D19-9D52-8C948A5E5C38}" type="presParOf" srcId="{11377CD7-0146-4A17-B32D-40840C29FEF6}" destId="{5F257D7B-A55B-4728-A3CB-1797F57C30B5}" srcOrd="0" destOrd="0" presId="urn:microsoft.com/office/officeart/2018/5/layout/IconLeafLabelList"/>
    <dgm:cxn modelId="{C3C044D2-ADBB-4A13-AC8C-6A9D6E54FBF8}" type="presParOf" srcId="{11377CD7-0146-4A17-B32D-40840C29FEF6}" destId="{0A2811D3-653B-4A52-92C7-6812E837AB51}" srcOrd="1" destOrd="0" presId="urn:microsoft.com/office/officeart/2018/5/layout/IconLeafLabelList"/>
    <dgm:cxn modelId="{8AFA3F07-9681-4A6A-ADA4-8DF1329E0BFD}" type="presParOf" srcId="{11377CD7-0146-4A17-B32D-40840C29FEF6}" destId="{48C89857-6562-4758-A0D2-917A612F5399}" srcOrd="2" destOrd="0" presId="urn:microsoft.com/office/officeart/2018/5/layout/IconLeafLabelList"/>
    <dgm:cxn modelId="{26B04BFB-F59F-45A1-BE59-73F5329B16AF}" type="presParOf" srcId="{11377CD7-0146-4A17-B32D-40840C29FEF6}" destId="{35CD2DEA-06A4-468E-8678-2AC3872194F3}" srcOrd="3" destOrd="0" presId="urn:microsoft.com/office/officeart/2018/5/layout/IconLeafLabelList"/>
    <dgm:cxn modelId="{1C304CD7-D6C5-4A64-9302-90EDFF5BE725}" type="presParOf" srcId="{0AB12A39-528D-46B6-96F1-DE2FD8846146}" destId="{9FF0E7F7-D089-42A8-BB95-229BB3D1152A}" srcOrd="5" destOrd="0" presId="urn:microsoft.com/office/officeart/2018/5/layout/IconLeafLabelList"/>
    <dgm:cxn modelId="{84D37B3B-7E23-4DC0-B10C-473B0077489C}" type="presParOf" srcId="{0AB12A39-528D-46B6-96F1-DE2FD8846146}" destId="{A4A4671F-3B8C-4B0F-A435-6B68118AF641}" srcOrd="6" destOrd="0" presId="urn:microsoft.com/office/officeart/2018/5/layout/IconLeafLabelList"/>
    <dgm:cxn modelId="{C3775DB5-C9D0-48CC-A859-D838BD7CF0A6}" type="presParOf" srcId="{A4A4671F-3B8C-4B0F-A435-6B68118AF641}" destId="{17DBEFE3-B749-45C1-A558-EEFA5B6093B3}" srcOrd="0" destOrd="0" presId="urn:microsoft.com/office/officeart/2018/5/layout/IconLeafLabelList"/>
    <dgm:cxn modelId="{38F7E553-8A2E-4200-A24B-2F7BC3F785B3}" type="presParOf" srcId="{A4A4671F-3B8C-4B0F-A435-6B68118AF641}" destId="{DAB09041-67E7-4DA2-B9E0-D68028142DFC}" srcOrd="1" destOrd="0" presId="urn:microsoft.com/office/officeart/2018/5/layout/IconLeafLabelList"/>
    <dgm:cxn modelId="{3E24D3DB-8F13-445C-80F3-4D54219024D0}" type="presParOf" srcId="{A4A4671F-3B8C-4B0F-A435-6B68118AF641}" destId="{B7AAF7CE-A22D-483A-AC7D-7F68350CD5E6}" srcOrd="2" destOrd="0" presId="urn:microsoft.com/office/officeart/2018/5/layout/IconLeafLabelList"/>
    <dgm:cxn modelId="{A1803052-D0B0-4F96-852F-F87AE223F79A}" type="presParOf" srcId="{A4A4671F-3B8C-4B0F-A435-6B68118AF641}" destId="{E03783D6-C636-4AFD-B0F2-5AE826B698E2}" srcOrd="3" destOrd="0" presId="urn:microsoft.com/office/officeart/2018/5/layout/IconLeafLabelList"/>
    <dgm:cxn modelId="{1D870D81-5440-4BE0-B1FB-522FAE471032}" type="presParOf" srcId="{0AB12A39-528D-46B6-96F1-DE2FD8846146}" destId="{5F105E4E-A8CC-4F0D-8310-180B6F05E03C}" srcOrd="7" destOrd="0" presId="urn:microsoft.com/office/officeart/2018/5/layout/IconLeafLabelList"/>
    <dgm:cxn modelId="{928AD3DD-D440-4091-B57B-039BE9AF7D27}" type="presParOf" srcId="{0AB12A39-528D-46B6-96F1-DE2FD8846146}" destId="{67A77651-8B40-4F2F-8B76-11384F7B0E5E}" srcOrd="8" destOrd="0" presId="urn:microsoft.com/office/officeart/2018/5/layout/IconLeafLabelList"/>
    <dgm:cxn modelId="{68409A37-8175-4732-8DB2-1EF4EAEEFFE8}" type="presParOf" srcId="{67A77651-8B40-4F2F-8B76-11384F7B0E5E}" destId="{9E0BFB46-DCBC-467E-9CE9-3BAA935B6E45}" srcOrd="0" destOrd="0" presId="urn:microsoft.com/office/officeart/2018/5/layout/IconLeafLabelList"/>
    <dgm:cxn modelId="{B1E5FFF7-1EE7-4A96-8DF8-3F6D86D72FA6}" type="presParOf" srcId="{67A77651-8B40-4F2F-8B76-11384F7B0E5E}" destId="{5AAAEB7E-4222-46F2-B7C3-86363E3053EE}" srcOrd="1" destOrd="0" presId="urn:microsoft.com/office/officeart/2018/5/layout/IconLeafLabelList"/>
    <dgm:cxn modelId="{6E1842F5-EB37-4AED-B24C-B78E0AA8F6AB}" type="presParOf" srcId="{67A77651-8B40-4F2F-8B76-11384F7B0E5E}" destId="{5CEBAE39-7A7B-41CC-BC71-3C5F28B532B8}" srcOrd="2" destOrd="0" presId="urn:microsoft.com/office/officeart/2018/5/layout/IconLeafLabelList"/>
    <dgm:cxn modelId="{94AC98B4-D359-4428-8DD9-E8AA9B26C09F}" type="presParOf" srcId="{67A77651-8B40-4F2F-8B76-11384F7B0E5E}" destId="{B9B13C93-1596-4A9B-BFAF-EE5DFE670EA9}" srcOrd="3" destOrd="0" presId="urn:microsoft.com/office/officeart/2018/5/layout/IconLeafLabelList"/>
    <dgm:cxn modelId="{3789D3C6-14F7-486F-B32E-8B13D1BD2A54}" type="presParOf" srcId="{0AB12A39-528D-46B6-96F1-DE2FD8846146}" destId="{DEE53B1B-F3BA-4F19-8DBE-403AD2AF8460}" srcOrd="9" destOrd="0" presId="urn:microsoft.com/office/officeart/2018/5/layout/IconLeafLabelList"/>
    <dgm:cxn modelId="{53F64361-0E6B-4296-A5FE-8F4BFA1B1647}" type="presParOf" srcId="{0AB12A39-528D-46B6-96F1-DE2FD8846146}" destId="{EDC1DDBB-6D71-4514-98CA-4E8B95FC711C}" srcOrd="10" destOrd="0" presId="urn:microsoft.com/office/officeart/2018/5/layout/IconLeafLabelList"/>
    <dgm:cxn modelId="{C7B238C8-C76C-49F7-A8AC-62AFBD791577}" type="presParOf" srcId="{EDC1DDBB-6D71-4514-98CA-4E8B95FC711C}" destId="{345D881D-E9C8-4705-9509-FAD5472396A0}" srcOrd="0" destOrd="0" presId="urn:microsoft.com/office/officeart/2018/5/layout/IconLeafLabelList"/>
    <dgm:cxn modelId="{4EDE8330-A9C7-4B18-B42F-54BE9B7449B5}" type="presParOf" srcId="{EDC1DDBB-6D71-4514-98CA-4E8B95FC711C}" destId="{BE16C4D8-2D3E-4352-8147-F9E5F427D34D}" srcOrd="1" destOrd="0" presId="urn:microsoft.com/office/officeart/2018/5/layout/IconLeafLabelList"/>
    <dgm:cxn modelId="{B26B07E0-B58E-4343-9793-DEB4E8BB29BC}" type="presParOf" srcId="{EDC1DDBB-6D71-4514-98CA-4E8B95FC711C}" destId="{E02E0D17-FFE5-4F5C-AE27-B089A4503DA0}" srcOrd="2" destOrd="0" presId="urn:microsoft.com/office/officeart/2018/5/layout/IconLeafLabelList"/>
    <dgm:cxn modelId="{7D36EA2C-CCC6-499D-9869-C978D8A42BEB}" type="presParOf" srcId="{EDC1DDBB-6D71-4514-98CA-4E8B95FC711C}" destId="{C40B4714-8394-471B-8248-378E819CF16A}" srcOrd="3" destOrd="0" presId="urn:microsoft.com/office/officeart/2018/5/layout/IconLeafLabelList"/>
    <dgm:cxn modelId="{A489FF3D-1AB2-4241-83DA-07EA84AC7F7D}" type="presParOf" srcId="{0AB12A39-528D-46B6-96F1-DE2FD8846146}" destId="{C039D26C-04A5-4070-AC1A-104680F7DE89}" srcOrd="11" destOrd="0" presId="urn:microsoft.com/office/officeart/2018/5/layout/IconLeafLabelList"/>
    <dgm:cxn modelId="{D60B9860-48D1-4C13-B6C9-A1BBE3F34AB9}" type="presParOf" srcId="{0AB12A39-528D-46B6-96F1-DE2FD8846146}" destId="{F697C190-414F-40C5-ACD8-43A9DD5BE932}" srcOrd="12" destOrd="0" presId="urn:microsoft.com/office/officeart/2018/5/layout/IconLeafLabelList"/>
    <dgm:cxn modelId="{37441451-C23E-4D74-8BC0-AE2B20784DB9}" type="presParOf" srcId="{F697C190-414F-40C5-ACD8-43A9DD5BE932}" destId="{58E69AF9-ACC6-45AE-B1C6-41EF780D8BB9}" srcOrd="0" destOrd="0" presId="urn:microsoft.com/office/officeart/2018/5/layout/IconLeafLabelList"/>
    <dgm:cxn modelId="{B38F1BBE-7B46-4D47-908E-4956E37536C7}" type="presParOf" srcId="{F697C190-414F-40C5-ACD8-43A9DD5BE932}" destId="{36B62E41-080E-4952-A187-11F4A2C5CC91}" srcOrd="1" destOrd="0" presId="urn:microsoft.com/office/officeart/2018/5/layout/IconLeafLabelList"/>
    <dgm:cxn modelId="{ECCF2E78-5E8B-4AF3-BB18-0AE61AFFCC1B}" type="presParOf" srcId="{F697C190-414F-40C5-ACD8-43A9DD5BE932}" destId="{5E0DC31A-D67F-456E-8CE4-7D82122B0705}" srcOrd="2" destOrd="0" presId="urn:microsoft.com/office/officeart/2018/5/layout/IconLeafLabelList"/>
    <dgm:cxn modelId="{1E917E40-CE02-43EA-B2DD-97D7D079A89E}" type="presParOf" srcId="{F697C190-414F-40C5-ACD8-43A9DD5BE932}" destId="{D2FCFE04-A735-4589-9F3B-8B1E7E04868A}"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332CAF-5DD1-4C00-842B-357A3E26C33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B2F4439-626D-406E-A404-AAF686D7D4D2}">
      <dgm:prSet/>
      <dgm:spPr/>
      <dgm:t>
        <a:bodyPr/>
        <a:lstStyle/>
        <a:p>
          <a:r>
            <a:rPr lang="en-US" b="1"/>
            <a:t>Life Transitions 20/30 </a:t>
          </a:r>
          <a:r>
            <a:rPr lang="en-US"/>
            <a:t>- Students will develop the knowledge, skills and abilities to plan and enhance their personal health, family life, community life, and career development. You’ve graduated and now how do you survive?  Life Transitions 30 takes a look at everything for you to be independent and not to move back in with your parents. Learn how to budget, handle conflict, manage health care, get a job and balance family dynamics</a:t>
          </a:r>
          <a:r>
            <a:rPr lang="en-US" b="1"/>
            <a:t> </a:t>
          </a:r>
          <a:endParaRPr lang="en-US"/>
        </a:p>
      </dgm:t>
    </dgm:pt>
    <dgm:pt modelId="{5222C5E2-7F4C-44B7-93FC-FE5CCCA91054}" type="parTrans" cxnId="{26FB151A-D294-4580-A759-FCDD5C1F1E00}">
      <dgm:prSet/>
      <dgm:spPr/>
      <dgm:t>
        <a:bodyPr/>
        <a:lstStyle/>
        <a:p>
          <a:endParaRPr lang="en-US"/>
        </a:p>
      </dgm:t>
    </dgm:pt>
    <dgm:pt modelId="{C145BF34-DEDF-4DC0-814D-8CBB6E26B5ED}" type="sibTrans" cxnId="{26FB151A-D294-4580-A759-FCDD5C1F1E00}">
      <dgm:prSet/>
      <dgm:spPr/>
      <dgm:t>
        <a:bodyPr/>
        <a:lstStyle/>
        <a:p>
          <a:endParaRPr lang="en-US"/>
        </a:p>
      </dgm:t>
    </dgm:pt>
    <dgm:pt modelId="{8E72BEE7-26A7-4D96-A669-C5887220069E}">
      <dgm:prSet/>
      <dgm:spPr/>
      <dgm:t>
        <a:bodyPr/>
        <a:lstStyle/>
        <a:p>
          <a:r>
            <a:rPr lang="en-US" b="1" dirty="0"/>
            <a:t>Financial Literacy 20/30 - </a:t>
          </a:r>
          <a:r>
            <a:rPr lang="en-US" dirty="0"/>
            <a:t>The purpose of this course is to provide high school students with basic skills in financial literacy; help them develop an awareness and understanding of personal finance and personal economic decision making; teach them to respond to business decisions as informed consumers; and provide them with a broad base of knowledge and skills related to personal financial management.  The units of study are listed below: Economics of Personal Finance; Decision Making and Money Basics; Banking Services; Income and Taxation; Budgeting; Savings and Investing; Credit and Credit Cards; Consumer Protection; Renting, Leasing, and Buying.</a:t>
          </a:r>
        </a:p>
      </dgm:t>
    </dgm:pt>
    <dgm:pt modelId="{F5A776A9-A4D5-49B2-A019-F0EEDC1A58EE}" type="parTrans" cxnId="{A69869F9-4A5A-48DA-BFF3-040A37EF67CE}">
      <dgm:prSet/>
      <dgm:spPr/>
      <dgm:t>
        <a:bodyPr/>
        <a:lstStyle/>
        <a:p>
          <a:endParaRPr lang="en-US"/>
        </a:p>
      </dgm:t>
    </dgm:pt>
    <dgm:pt modelId="{056B3727-F8B5-4A46-998D-8485045D7A55}" type="sibTrans" cxnId="{A69869F9-4A5A-48DA-BFF3-040A37EF67CE}">
      <dgm:prSet/>
      <dgm:spPr/>
      <dgm:t>
        <a:bodyPr/>
        <a:lstStyle/>
        <a:p>
          <a:endParaRPr lang="en-US"/>
        </a:p>
      </dgm:t>
    </dgm:pt>
    <dgm:pt modelId="{219CB128-BD68-4345-AF78-11D365BB8CD9}">
      <dgm:prSet/>
      <dgm:spPr/>
      <dgm:t>
        <a:bodyPr/>
        <a:lstStyle/>
        <a:p>
          <a:endParaRPr lang="en-US" dirty="0"/>
        </a:p>
      </dgm:t>
    </dgm:pt>
    <dgm:pt modelId="{31AA61E8-B225-495A-83DE-5A58942F9178}" type="parTrans" cxnId="{337F5C0D-1EED-4293-A20C-BF21F21A7A80}">
      <dgm:prSet/>
      <dgm:spPr/>
      <dgm:t>
        <a:bodyPr/>
        <a:lstStyle/>
        <a:p>
          <a:endParaRPr lang="en-US"/>
        </a:p>
      </dgm:t>
    </dgm:pt>
    <dgm:pt modelId="{7DB95181-E918-41CB-879B-4150DD1CDBE2}" type="sibTrans" cxnId="{337F5C0D-1EED-4293-A20C-BF21F21A7A80}">
      <dgm:prSet/>
      <dgm:spPr/>
      <dgm:t>
        <a:bodyPr/>
        <a:lstStyle/>
        <a:p>
          <a:endParaRPr lang="en-US"/>
        </a:p>
      </dgm:t>
    </dgm:pt>
    <dgm:pt modelId="{8B51AACF-F55B-4E0D-B799-6FC7DA9B3839}">
      <dgm:prSet/>
      <dgm:spPr/>
      <dgm:t>
        <a:bodyPr/>
        <a:lstStyle/>
        <a:p>
          <a:r>
            <a:rPr lang="en-US" b="1"/>
            <a:t>Entrepreneurship 30 </a:t>
          </a:r>
          <a:r>
            <a:rPr lang="en-US"/>
            <a:t>– This course provides students with a hands-on learning opportunity where they will run their own business. Students invest their own money into the company, produce and sell a product, and receive a financial return if they are profitable. This is a great opportunity to learns the ins and outs of running your own business! </a:t>
          </a:r>
        </a:p>
      </dgm:t>
    </dgm:pt>
    <dgm:pt modelId="{E3912B9F-806B-422C-82C9-4A5840C715E4}" type="parTrans" cxnId="{664E61DF-7985-4659-9F61-D8BDB1A3CFB3}">
      <dgm:prSet/>
      <dgm:spPr/>
      <dgm:t>
        <a:bodyPr/>
        <a:lstStyle/>
        <a:p>
          <a:endParaRPr lang="en-US"/>
        </a:p>
      </dgm:t>
    </dgm:pt>
    <dgm:pt modelId="{53AFF884-8C49-43C9-A0E6-D17BBCEF7BE9}" type="sibTrans" cxnId="{664E61DF-7985-4659-9F61-D8BDB1A3CFB3}">
      <dgm:prSet/>
      <dgm:spPr/>
      <dgm:t>
        <a:bodyPr/>
        <a:lstStyle/>
        <a:p>
          <a:endParaRPr lang="en-US"/>
        </a:p>
      </dgm:t>
    </dgm:pt>
    <dgm:pt modelId="{CEEBA053-EFD6-4529-AFED-9E73CA55A0BA}" type="pres">
      <dgm:prSet presAssocID="{CB332CAF-5DD1-4C00-842B-357A3E26C33A}" presName="linear" presStyleCnt="0">
        <dgm:presLayoutVars>
          <dgm:animLvl val="lvl"/>
          <dgm:resizeHandles val="exact"/>
        </dgm:presLayoutVars>
      </dgm:prSet>
      <dgm:spPr/>
    </dgm:pt>
    <dgm:pt modelId="{CD004227-E35C-4455-8C6E-44932595DEE4}" type="pres">
      <dgm:prSet presAssocID="{DB2F4439-626D-406E-A404-AAF686D7D4D2}" presName="parentText" presStyleLbl="node1" presStyleIdx="0" presStyleCnt="3">
        <dgm:presLayoutVars>
          <dgm:chMax val="0"/>
          <dgm:bulletEnabled val="1"/>
        </dgm:presLayoutVars>
      </dgm:prSet>
      <dgm:spPr/>
    </dgm:pt>
    <dgm:pt modelId="{DCEFF43A-19AF-4DBC-822F-257807775AAF}" type="pres">
      <dgm:prSet presAssocID="{C145BF34-DEDF-4DC0-814D-8CBB6E26B5ED}" presName="spacer" presStyleCnt="0"/>
      <dgm:spPr/>
    </dgm:pt>
    <dgm:pt modelId="{2570ACAD-91AB-4BE5-BC12-6A88287D40A4}" type="pres">
      <dgm:prSet presAssocID="{8E72BEE7-26A7-4D96-A669-C5887220069E}" presName="parentText" presStyleLbl="node1" presStyleIdx="1" presStyleCnt="3" custLinFactNeighborX="0" custLinFactNeighborY="32487">
        <dgm:presLayoutVars>
          <dgm:chMax val="0"/>
          <dgm:bulletEnabled val="1"/>
        </dgm:presLayoutVars>
      </dgm:prSet>
      <dgm:spPr/>
    </dgm:pt>
    <dgm:pt modelId="{60DD3780-C43D-41E8-AD21-FA4EBC27D101}" type="pres">
      <dgm:prSet presAssocID="{8E72BEE7-26A7-4D96-A669-C5887220069E}" presName="childText" presStyleLbl="revTx" presStyleIdx="0" presStyleCnt="1">
        <dgm:presLayoutVars>
          <dgm:bulletEnabled val="1"/>
        </dgm:presLayoutVars>
      </dgm:prSet>
      <dgm:spPr/>
    </dgm:pt>
    <dgm:pt modelId="{AC01F0AC-2DD2-4F8D-99F1-614D8C80BAD5}" type="pres">
      <dgm:prSet presAssocID="{8B51AACF-F55B-4E0D-B799-6FC7DA9B3839}" presName="parentText" presStyleLbl="node1" presStyleIdx="2" presStyleCnt="3">
        <dgm:presLayoutVars>
          <dgm:chMax val="0"/>
          <dgm:bulletEnabled val="1"/>
        </dgm:presLayoutVars>
      </dgm:prSet>
      <dgm:spPr/>
    </dgm:pt>
  </dgm:ptLst>
  <dgm:cxnLst>
    <dgm:cxn modelId="{337F5C0D-1EED-4293-A20C-BF21F21A7A80}" srcId="{8E72BEE7-26A7-4D96-A669-C5887220069E}" destId="{219CB128-BD68-4345-AF78-11D365BB8CD9}" srcOrd="0" destOrd="0" parTransId="{31AA61E8-B225-495A-83DE-5A58942F9178}" sibTransId="{7DB95181-E918-41CB-879B-4150DD1CDBE2}"/>
    <dgm:cxn modelId="{26FB151A-D294-4580-A759-FCDD5C1F1E00}" srcId="{CB332CAF-5DD1-4C00-842B-357A3E26C33A}" destId="{DB2F4439-626D-406E-A404-AAF686D7D4D2}" srcOrd="0" destOrd="0" parTransId="{5222C5E2-7F4C-44B7-93FC-FE5CCCA91054}" sibTransId="{C145BF34-DEDF-4DC0-814D-8CBB6E26B5ED}"/>
    <dgm:cxn modelId="{62917432-CB0D-48E0-8D2F-129BB3ED816D}" type="presOf" srcId="{8B51AACF-F55B-4E0D-B799-6FC7DA9B3839}" destId="{AC01F0AC-2DD2-4F8D-99F1-614D8C80BAD5}" srcOrd="0" destOrd="0" presId="urn:microsoft.com/office/officeart/2005/8/layout/vList2"/>
    <dgm:cxn modelId="{6EA6403F-85A4-40E9-AA71-25EAB0B6A1ED}" type="presOf" srcId="{CB332CAF-5DD1-4C00-842B-357A3E26C33A}" destId="{CEEBA053-EFD6-4529-AFED-9E73CA55A0BA}" srcOrd="0" destOrd="0" presId="urn:microsoft.com/office/officeart/2005/8/layout/vList2"/>
    <dgm:cxn modelId="{DDF9135B-AC43-459E-BE35-EFFCB21C8B47}" type="presOf" srcId="{DB2F4439-626D-406E-A404-AAF686D7D4D2}" destId="{CD004227-E35C-4455-8C6E-44932595DEE4}" srcOrd="0" destOrd="0" presId="urn:microsoft.com/office/officeart/2005/8/layout/vList2"/>
    <dgm:cxn modelId="{C72B4E77-0B43-40CA-B58E-39B20ACF788C}" type="presOf" srcId="{8E72BEE7-26A7-4D96-A669-C5887220069E}" destId="{2570ACAD-91AB-4BE5-BC12-6A88287D40A4}" srcOrd="0" destOrd="0" presId="urn:microsoft.com/office/officeart/2005/8/layout/vList2"/>
    <dgm:cxn modelId="{43E87F88-6E1B-404D-9307-CD484DF0F164}" type="presOf" srcId="{219CB128-BD68-4345-AF78-11D365BB8CD9}" destId="{60DD3780-C43D-41E8-AD21-FA4EBC27D101}" srcOrd="0" destOrd="0" presId="urn:microsoft.com/office/officeart/2005/8/layout/vList2"/>
    <dgm:cxn modelId="{664E61DF-7985-4659-9F61-D8BDB1A3CFB3}" srcId="{CB332CAF-5DD1-4C00-842B-357A3E26C33A}" destId="{8B51AACF-F55B-4E0D-B799-6FC7DA9B3839}" srcOrd="2" destOrd="0" parTransId="{E3912B9F-806B-422C-82C9-4A5840C715E4}" sibTransId="{53AFF884-8C49-43C9-A0E6-D17BBCEF7BE9}"/>
    <dgm:cxn modelId="{A69869F9-4A5A-48DA-BFF3-040A37EF67CE}" srcId="{CB332CAF-5DD1-4C00-842B-357A3E26C33A}" destId="{8E72BEE7-26A7-4D96-A669-C5887220069E}" srcOrd="1" destOrd="0" parTransId="{F5A776A9-A4D5-49B2-A019-F0EEDC1A58EE}" sibTransId="{056B3727-F8B5-4A46-998D-8485045D7A55}"/>
    <dgm:cxn modelId="{57C75D1B-BF17-45EC-A476-4AD11FFDC47A}" type="presParOf" srcId="{CEEBA053-EFD6-4529-AFED-9E73CA55A0BA}" destId="{CD004227-E35C-4455-8C6E-44932595DEE4}" srcOrd="0" destOrd="0" presId="urn:microsoft.com/office/officeart/2005/8/layout/vList2"/>
    <dgm:cxn modelId="{C2E11B4B-73A5-4A78-914D-987A94230858}" type="presParOf" srcId="{CEEBA053-EFD6-4529-AFED-9E73CA55A0BA}" destId="{DCEFF43A-19AF-4DBC-822F-257807775AAF}" srcOrd="1" destOrd="0" presId="urn:microsoft.com/office/officeart/2005/8/layout/vList2"/>
    <dgm:cxn modelId="{7A7F5DFF-1F70-4F96-BDA5-74AE028B0615}" type="presParOf" srcId="{CEEBA053-EFD6-4529-AFED-9E73CA55A0BA}" destId="{2570ACAD-91AB-4BE5-BC12-6A88287D40A4}" srcOrd="2" destOrd="0" presId="urn:microsoft.com/office/officeart/2005/8/layout/vList2"/>
    <dgm:cxn modelId="{4527DD99-CE8E-4809-9D4C-C82127A51C0D}" type="presParOf" srcId="{CEEBA053-EFD6-4529-AFED-9E73CA55A0BA}" destId="{60DD3780-C43D-41E8-AD21-FA4EBC27D101}" srcOrd="3" destOrd="0" presId="urn:microsoft.com/office/officeart/2005/8/layout/vList2"/>
    <dgm:cxn modelId="{2C37BF72-621F-4AC3-BF64-A2BE62CBD6A6}" type="presParOf" srcId="{CEEBA053-EFD6-4529-AFED-9E73CA55A0BA}" destId="{AC01F0AC-2DD2-4F8D-99F1-614D8C80BAD5}"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489A0-8D5E-442F-8D70-013CFFFDF11A}">
      <dsp:nvSpPr>
        <dsp:cNvPr id="0" name=""/>
        <dsp:cNvSpPr/>
      </dsp:nvSpPr>
      <dsp:spPr>
        <a:xfrm>
          <a:off x="1263" y="214746"/>
          <a:ext cx="4436205" cy="281699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A9D776E6-938B-4328-A555-231300676A1F}">
      <dsp:nvSpPr>
        <dsp:cNvPr id="0" name=""/>
        <dsp:cNvSpPr/>
      </dsp:nvSpPr>
      <dsp:spPr>
        <a:xfrm>
          <a:off x="494175" y="683012"/>
          <a:ext cx="4436205" cy="281699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Wellness 10- </a:t>
          </a:r>
          <a:r>
            <a:rPr lang="en-US" sz="2000" kern="1200"/>
            <a:t>develops confident and competent students who understand, appreciate, and engage in a balanced, healthy, and active lifestyle. Units include Understanding Wellness, Service Learning, Movement, Mental Well-Being, Self Awareness and Self-Management, Culture of Safety and Physical Fitness</a:t>
          </a:r>
        </a:p>
      </dsp:txBody>
      <dsp:txXfrm>
        <a:off x="576682" y="765519"/>
        <a:ext cx="4271191" cy="2651976"/>
      </dsp:txXfrm>
    </dsp:sp>
    <dsp:sp modelId="{170A0433-2EA2-4C28-875A-03E9EC331415}">
      <dsp:nvSpPr>
        <dsp:cNvPr id="0" name=""/>
        <dsp:cNvSpPr/>
      </dsp:nvSpPr>
      <dsp:spPr>
        <a:xfrm>
          <a:off x="5423293" y="214746"/>
          <a:ext cx="4436205" cy="281699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E1DC6AE-DCE4-4DF0-A9C1-DAA17E2DCA96}">
      <dsp:nvSpPr>
        <dsp:cNvPr id="0" name=""/>
        <dsp:cNvSpPr/>
      </dsp:nvSpPr>
      <dsp:spPr>
        <a:xfrm>
          <a:off x="5916205" y="683012"/>
          <a:ext cx="4436205" cy="281699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Physical Education 20/30 </a:t>
          </a:r>
          <a:r>
            <a:rPr lang="en-US" sz="2000" kern="1200"/>
            <a:t>are courses where students learn about the importance of physical activity through development of fitness action plans, motor skill activities, movement patterns and volunteer work.  Areas of focus are aquatics, developmental games and sports, educational gymnastics, fitness, outdoor pursuits and rhythmics/dance.</a:t>
          </a:r>
        </a:p>
      </dsp:txBody>
      <dsp:txXfrm>
        <a:off x="5998712" y="765519"/>
        <a:ext cx="4271191" cy="26519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CF5F4-E747-41A6-9F89-FD21D63578BD}">
      <dsp:nvSpPr>
        <dsp:cNvPr id="0" name=""/>
        <dsp:cNvSpPr/>
      </dsp:nvSpPr>
      <dsp:spPr>
        <a:xfrm>
          <a:off x="613005" y="400800"/>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5123933-5329-49AC-A285-3CAF921C6FE9}">
      <dsp:nvSpPr>
        <dsp:cNvPr id="0" name=""/>
        <dsp:cNvSpPr/>
      </dsp:nvSpPr>
      <dsp:spPr>
        <a:xfrm>
          <a:off x="118005" y="150477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CA" sz="1300" u="sng" kern="1200"/>
            <a:t>Arts Education 30</a:t>
          </a:r>
          <a:endParaRPr lang="en-US" sz="1300" kern="1200"/>
        </a:p>
      </dsp:txBody>
      <dsp:txXfrm>
        <a:off x="118005" y="1504773"/>
        <a:ext cx="1800000" cy="720000"/>
      </dsp:txXfrm>
    </dsp:sp>
    <dsp:sp modelId="{FF58A0F4-C72B-4B0C-AA19-76BEB340B108}">
      <dsp:nvSpPr>
        <dsp:cNvPr id="0" name=""/>
        <dsp:cNvSpPr/>
      </dsp:nvSpPr>
      <dsp:spPr>
        <a:xfrm>
          <a:off x="2728005" y="400800"/>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DDA2101-25F3-4BB6-964B-D6F2764E64BC}">
      <dsp:nvSpPr>
        <dsp:cNvPr id="0" name=""/>
        <dsp:cNvSpPr/>
      </dsp:nvSpPr>
      <dsp:spPr>
        <a:xfrm>
          <a:off x="2233005" y="150477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CA" sz="1300" u="sng" kern="1200"/>
            <a:t>PAA A10, A20, A30</a:t>
          </a:r>
          <a:endParaRPr lang="en-US" sz="1300" kern="1200"/>
        </a:p>
      </dsp:txBody>
      <dsp:txXfrm>
        <a:off x="2233005" y="1504773"/>
        <a:ext cx="1800000" cy="720000"/>
      </dsp:txXfrm>
    </dsp:sp>
    <dsp:sp modelId="{1F70B5A3-F87F-480E-85ED-A671A2D59A9E}">
      <dsp:nvSpPr>
        <dsp:cNvPr id="0" name=""/>
        <dsp:cNvSpPr/>
      </dsp:nvSpPr>
      <dsp:spPr>
        <a:xfrm>
          <a:off x="4843005" y="400800"/>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F6CBDDC-C896-40A4-9003-DFDACD4EFC2F}">
      <dsp:nvSpPr>
        <dsp:cNvPr id="0" name=""/>
        <dsp:cNvSpPr/>
      </dsp:nvSpPr>
      <dsp:spPr>
        <a:xfrm>
          <a:off x="4348005" y="150477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CA" sz="1300" u="sng" kern="1200"/>
            <a:t>Career and Work Exploration 10, Career and Work Explortion A30</a:t>
          </a:r>
          <a:endParaRPr lang="en-US" sz="1300" kern="1200"/>
        </a:p>
      </dsp:txBody>
      <dsp:txXfrm>
        <a:off x="4348005" y="1504773"/>
        <a:ext cx="1800000" cy="720000"/>
      </dsp:txXfrm>
    </dsp:sp>
    <dsp:sp modelId="{5E3D27EF-E74A-4C2C-A868-F70DE30812B9}">
      <dsp:nvSpPr>
        <dsp:cNvPr id="0" name=""/>
        <dsp:cNvSpPr/>
      </dsp:nvSpPr>
      <dsp:spPr>
        <a:xfrm>
          <a:off x="2728005" y="2674773"/>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8B697B8-B052-4E28-B2D2-F40532E3C388}">
      <dsp:nvSpPr>
        <dsp:cNvPr id="0" name=""/>
        <dsp:cNvSpPr/>
      </dsp:nvSpPr>
      <dsp:spPr>
        <a:xfrm>
          <a:off x="2233005" y="377874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CA" sz="1300" u="sng" kern="1200"/>
            <a:t>Accounting 10, 20</a:t>
          </a:r>
          <a:endParaRPr lang="en-US" sz="1300" kern="1200"/>
        </a:p>
      </dsp:txBody>
      <dsp:txXfrm>
        <a:off x="2233005" y="3778746"/>
        <a:ext cx="18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04C4F-8E4C-418A-9F7D-AF07A7776D99}">
      <dsp:nvSpPr>
        <dsp:cNvPr id="0" name=""/>
        <dsp:cNvSpPr/>
      </dsp:nvSpPr>
      <dsp:spPr>
        <a:xfrm>
          <a:off x="634170" y="1081"/>
          <a:ext cx="854595" cy="85459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722C3D-CC0F-4435-84C6-FBCCA98BA793}">
      <dsp:nvSpPr>
        <dsp:cNvPr id="0" name=""/>
        <dsp:cNvSpPr/>
      </dsp:nvSpPr>
      <dsp:spPr>
        <a:xfrm>
          <a:off x="816297" y="183208"/>
          <a:ext cx="490341" cy="4903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E464C89-5633-4F2E-AA49-C5954AEF5090}">
      <dsp:nvSpPr>
        <dsp:cNvPr id="0" name=""/>
        <dsp:cNvSpPr/>
      </dsp:nvSpPr>
      <dsp:spPr>
        <a:xfrm>
          <a:off x="360980" y="1121862"/>
          <a:ext cx="1400976" cy="56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CA" sz="1100" kern="1200"/>
            <a:t>Life Transitions 20, 30</a:t>
          </a:r>
          <a:endParaRPr lang="en-US" sz="1100" kern="1200"/>
        </a:p>
      </dsp:txBody>
      <dsp:txXfrm>
        <a:off x="360980" y="1121862"/>
        <a:ext cx="1400976" cy="560390"/>
      </dsp:txXfrm>
    </dsp:sp>
    <dsp:sp modelId="{26EFF3D9-6B47-4E2D-9CC0-023FA8716311}">
      <dsp:nvSpPr>
        <dsp:cNvPr id="0" name=""/>
        <dsp:cNvSpPr/>
      </dsp:nvSpPr>
      <dsp:spPr>
        <a:xfrm>
          <a:off x="2280318" y="1081"/>
          <a:ext cx="854595" cy="85459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62FBEE-A745-4F77-A9C3-7E58B3C5ECED}">
      <dsp:nvSpPr>
        <dsp:cNvPr id="0" name=""/>
        <dsp:cNvSpPr/>
      </dsp:nvSpPr>
      <dsp:spPr>
        <a:xfrm>
          <a:off x="2462445" y="183208"/>
          <a:ext cx="490341" cy="4903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6AF21F5-1C9D-4766-958D-C0B2925E5F1B}">
      <dsp:nvSpPr>
        <dsp:cNvPr id="0" name=""/>
        <dsp:cNvSpPr/>
      </dsp:nvSpPr>
      <dsp:spPr>
        <a:xfrm>
          <a:off x="2007128" y="1121862"/>
          <a:ext cx="1400976" cy="56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CA" sz="1100" kern="1200"/>
            <a:t>Financial Literacy 20, 30</a:t>
          </a:r>
          <a:endParaRPr lang="en-US" sz="1100" kern="1200"/>
        </a:p>
      </dsp:txBody>
      <dsp:txXfrm>
        <a:off x="2007128" y="1121862"/>
        <a:ext cx="1400976" cy="560390"/>
      </dsp:txXfrm>
    </dsp:sp>
    <dsp:sp modelId="{5F257D7B-A55B-4728-A3CB-1797F57C30B5}">
      <dsp:nvSpPr>
        <dsp:cNvPr id="0" name=""/>
        <dsp:cNvSpPr/>
      </dsp:nvSpPr>
      <dsp:spPr>
        <a:xfrm>
          <a:off x="3926465" y="1081"/>
          <a:ext cx="854595" cy="85459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2811D3-653B-4A52-92C7-6812E837AB51}">
      <dsp:nvSpPr>
        <dsp:cNvPr id="0" name=""/>
        <dsp:cNvSpPr/>
      </dsp:nvSpPr>
      <dsp:spPr>
        <a:xfrm>
          <a:off x="4108592" y="183208"/>
          <a:ext cx="490341" cy="4903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5CD2DEA-06A4-468E-8678-2AC3872194F3}">
      <dsp:nvSpPr>
        <dsp:cNvPr id="0" name=""/>
        <dsp:cNvSpPr/>
      </dsp:nvSpPr>
      <dsp:spPr>
        <a:xfrm>
          <a:off x="3653275" y="1121862"/>
          <a:ext cx="1400976" cy="56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Entrepreneurship 30</a:t>
          </a:r>
        </a:p>
      </dsp:txBody>
      <dsp:txXfrm>
        <a:off x="3653275" y="1121862"/>
        <a:ext cx="1400976" cy="560390"/>
      </dsp:txXfrm>
    </dsp:sp>
    <dsp:sp modelId="{17DBEFE3-B749-45C1-A558-EEFA5B6093B3}">
      <dsp:nvSpPr>
        <dsp:cNvPr id="0" name=""/>
        <dsp:cNvSpPr/>
      </dsp:nvSpPr>
      <dsp:spPr>
        <a:xfrm>
          <a:off x="5572613" y="1081"/>
          <a:ext cx="854595" cy="854595"/>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B09041-67E7-4DA2-B9E0-D68028142DFC}">
      <dsp:nvSpPr>
        <dsp:cNvPr id="0" name=""/>
        <dsp:cNvSpPr/>
      </dsp:nvSpPr>
      <dsp:spPr>
        <a:xfrm>
          <a:off x="5754740" y="183208"/>
          <a:ext cx="490341" cy="4903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03783D6-C636-4AFD-B0F2-5AE826B698E2}">
      <dsp:nvSpPr>
        <dsp:cNvPr id="0" name=""/>
        <dsp:cNvSpPr/>
      </dsp:nvSpPr>
      <dsp:spPr>
        <a:xfrm>
          <a:off x="5299422" y="1121862"/>
          <a:ext cx="1400976" cy="56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Health Science 20</a:t>
          </a:r>
        </a:p>
      </dsp:txBody>
      <dsp:txXfrm>
        <a:off x="5299422" y="1121862"/>
        <a:ext cx="1400976" cy="560390"/>
      </dsp:txXfrm>
    </dsp:sp>
    <dsp:sp modelId="{9E0BFB46-DCBC-467E-9CE9-3BAA935B6E45}">
      <dsp:nvSpPr>
        <dsp:cNvPr id="0" name=""/>
        <dsp:cNvSpPr/>
      </dsp:nvSpPr>
      <dsp:spPr>
        <a:xfrm>
          <a:off x="7218760" y="1081"/>
          <a:ext cx="854595" cy="854595"/>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AAEB7E-4222-46F2-B7C3-86363E3053EE}">
      <dsp:nvSpPr>
        <dsp:cNvPr id="0" name=""/>
        <dsp:cNvSpPr/>
      </dsp:nvSpPr>
      <dsp:spPr>
        <a:xfrm>
          <a:off x="7400887" y="183208"/>
          <a:ext cx="490341" cy="49034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9B13C93-1596-4A9B-BFAF-EE5DFE670EA9}">
      <dsp:nvSpPr>
        <dsp:cNvPr id="0" name=""/>
        <dsp:cNvSpPr/>
      </dsp:nvSpPr>
      <dsp:spPr>
        <a:xfrm>
          <a:off x="6945570" y="1121862"/>
          <a:ext cx="1400976" cy="56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Arts Education 10, 20</a:t>
          </a:r>
        </a:p>
      </dsp:txBody>
      <dsp:txXfrm>
        <a:off x="6945570" y="1121862"/>
        <a:ext cx="1400976" cy="560390"/>
      </dsp:txXfrm>
    </dsp:sp>
    <dsp:sp modelId="{345D881D-E9C8-4705-9509-FAD5472396A0}">
      <dsp:nvSpPr>
        <dsp:cNvPr id="0" name=""/>
        <dsp:cNvSpPr/>
      </dsp:nvSpPr>
      <dsp:spPr>
        <a:xfrm>
          <a:off x="8864908" y="1081"/>
          <a:ext cx="854595" cy="85459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16C4D8-2D3E-4352-8147-F9E5F427D34D}">
      <dsp:nvSpPr>
        <dsp:cNvPr id="0" name=""/>
        <dsp:cNvSpPr/>
      </dsp:nvSpPr>
      <dsp:spPr>
        <a:xfrm>
          <a:off x="9047035" y="183208"/>
          <a:ext cx="490341" cy="49034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0B4714-8394-471B-8248-378E819CF16A}">
      <dsp:nvSpPr>
        <dsp:cNvPr id="0" name=""/>
        <dsp:cNvSpPr/>
      </dsp:nvSpPr>
      <dsp:spPr>
        <a:xfrm>
          <a:off x="8591717" y="1121862"/>
          <a:ext cx="1400976" cy="56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Psychology 20, 30</a:t>
          </a:r>
        </a:p>
      </dsp:txBody>
      <dsp:txXfrm>
        <a:off x="8591717" y="1121862"/>
        <a:ext cx="1400976" cy="560390"/>
      </dsp:txXfrm>
    </dsp:sp>
    <dsp:sp modelId="{58E69AF9-ACC6-45AE-B1C6-41EF780D8BB9}">
      <dsp:nvSpPr>
        <dsp:cNvPr id="0" name=""/>
        <dsp:cNvSpPr/>
      </dsp:nvSpPr>
      <dsp:spPr>
        <a:xfrm>
          <a:off x="4749539" y="2032497"/>
          <a:ext cx="854595" cy="85459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B62E41-080E-4952-A187-11F4A2C5CC91}">
      <dsp:nvSpPr>
        <dsp:cNvPr id="0" name=""/>
        <dsp:cNvSpPr/>
      </dsp:nvSpPr>
      <dsp:spPr>
        <a:xfrm>
          <a:off x="4931666" y="2214624"/>
          <a:ext cx="490341" cy="49034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2FCFE04-A735-4589-9F3B-8B1E7E04868A}">
      <dsp:nvSpPr>
        <dsp:cNvPr id="0" name=""/>
        <dsp:cNvSpPr/>
      </dsp:nvSpPr>
      <dsp:spPr>
        <a:xfrm>
          <a:off x="4476349" y="3153278"/>
          <a:ext cx="1400976" cy="56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Law 30</a:t>
          </a:r>
        </a:p>
      </dsp:txBody>
      <dsp:txXfrm>
        <a:off x="4476349" y="3153278"/>
        <a:ext cx="1400976" cy="5603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04227-E35C-4455-8C6E-44932595DEE4}">
      <dsp:nvSpPr>
        <dsp:cNvPr id="0" name=""/>
        <dsp:cNvSpPr/>
      </dsp:nvSpPr>
      <dsp:spPr>
        <a:xfrm>
          <a:off x="0" y="238979"/>
          <a:ext cx="6266011" cy="1396102"/>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t>Life Transitions 20/30 </a:t>
          </a:r>
          <a:r>
            <a:rPr lang="en-US" sz="1200" kern="1200"/>
            <a:t>- Students will develop the knowledge, skills and abilities to plan and enhance their personal health, family life, community life, and career development. You’ve graduated and now how do you survive?  Life Transitions 30 takes a look at everything for you to be independent and not to move back in with your parents. Learn how to budget, handle conflict, manage health care, get a job and balance family dynamics</a:t>
          </a:r>
          <a:r>
            <a:rPr lang="en-US" sz="1200" b="1" kern="1200"/>
            <a:t> </a:t>
          </a:r>
          <a:endParaRPr lang="en-US" sz="1200" kern="1200"/>
        </a:p>
      </dsp:txBody>
      <dsp:txXfrm>
        <a:off x="68152" y="307131"/>
        <a:ext cx="6129707" cy="1259798"/>
      </dsp:txXfrm>
    </dsp:sp>
    <dsp:sp modelId="{2570ACAD-91AB-4BE5-BC12-6A88287D40A4}">
      <dsp:nvSpPr>
        <dsp:cNvPr id="0" name=""/>
        <dsp:cNvSpPr/>
      </dsp:nvSpPr>
      <dsp:spPr>
        <a:xfrm>
          <a:off x="0" y="1734200"/>
          <a:ext cx="6266011" cy="1396102"/>
        </a:xfrm>
        <a:prstGeom prst="roundRect">
          <a:avLst/>
        </a:prstGeom>
        <a:gradFill rotWithShape="0">
          <a:gsLst>
            <a:gs pos="0">
              <a:schemeClr val="accent2">
                <a:hueOff val="-81595"/>
                <a:satOff val="-4716"/>
                <a:lumOff val="6471"/>
                <a:alphaOff val="0"/>
                <a:tint val="96000"/>
                <a:lumMod val="104000"/>
              </a:schemeClr>
            </a:gs>
            <a:gs pos="100000">
              <a:schemeClr val="accent2">
                <a:hueOff val="-81595"/>
                <a:satOff val="-4716"/>
                <a:lumOff val="6471"/>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Financial Literacy 20/30 - </a:t>
          </a:r>
          <a:r>
            <a:rPr lang="en-US" sz="1200" kern="1200" dirty="0"/>
            <a:t>The purpose of this course is to provide high school students with basic skills in financial literacy; help them develop an awareness and understanding of personal finance and personal economic decision making; teach them to respond to business decisions as informed consumers; and provide them with a broad base of knowledge and skills related to personal financial management.  The units of study are listed below: Economics of Personal Finance; Decision Making and Money Basics; Banking Services; Income and Taxation; Budgeting; Savings and Investing; Credit and Credit Cards; Consumer Protection; Renting, Leasing, and Buying.</a:t>
          </a:r>
        </a:p>
      </dsp:txBody>
      <dsp:txXfrm>
        <a:off x="68152" y="1802352"/>
        <a:ext cx="6129707" cy="1259798"/>
      </dsp:txXfrm>
    </dsp:sp>
    <dsp:sp modelId="{60DD3780-C43D-41E8-AD21-FA4EBC27D101}">
      <dsp:nvSpPr>
        <dsp:cNvPr id="0" name=""/>
        <dsp:cNvSpPr/>
      </dsp:nvSpPr>
      <dsp:spPr>
        <a:xfrm>
          <a:off x="0" y="3065744"/>
          <a:ext cx="6266011" cy="19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946" tIns="15240" rIns="85344" bIns="15240" numCol="1" spcCol="1270" anchor="t" anchorCtr="0">
          <a:noAutofit/>
        </a:bodyPr>
        <a:lstStyle/>
        <a:p>
          <a:pPr marL="57150" lvl="1" indent="-57150" algn="l" defTabSz="400050">
            <a:lnSpc>
              <a:spcPct val="90000"/>
            </a:lnSpc>
            <a:spcBef>
              <a:spcPct val="0"/>
            </a:spcBef>
            <a:spcAft>
              <a:spcPct val="20000"/>
            </a:spcAft>
            <a:buChar char="•"/>
          </a:pPr>
          <a:endParaRPr lang="en-US" sz="900" kern="1200" dirty="0"/>
        </a:p>
      </dsp:txBody>
      <dsp:txXfrm>
        <a:off x="0" y="3065744"/>
        <a:ext cx="6266011" cy="198720"/>
      </dsp:txXfrm>
    </dsp:sp>
    <dsp:sp modelId="{AC01F0AC-2DD2-4F8D-99F1-614D8C80BAD5}">
      <dsp:nvSpPr>
        <dsp:cNvPr id="0" name=""/>
        <dsp:cNvSpPr/>
      </dsp:nvSpPr>
      <dsp:spPr>
        <a:xfrm>
          <a:off x="0" y="3264464"/>
          <a:ext cx="6266011" cy="1396102"/>
        </a:xfrm>
        <a:prstGeom prst="roundRect">
          <a:avLst/>
        </a:prstGeom>
        <a:gradFill rotWithShape="0">
          <a:gsLst>
            <a:gs pos="0">
              <a:schemeClr val="accent2">
                <a:hueOff val="-163190"/>
                <a:satOff val="-9432"/>
                <a:lumOff val="12941"/>
                <a:alphaOff val="0"/>
                <a:tint val="96000"/>
                <a:lumMod val="104000"/>
              </a:schemeClr>
            </a:gs>
            <a:gs pos="100000">
              <a:schemeClr val="accent2">
                <a:hueOff val="-163190"/>
                <a:satOff val="-9432"/>
                <a:lumOff val="12941"/>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t>Entrepreneurship 30 </a:t>
          </a:r>
          <a:r>
            <a:rPr lang="en-US" sz="1200" kern="1200"/>
            <a:t>– This course provides students with a hands-on learning opportunity where they will run their own business. Students invest their own money into the company, produce and sell a product, and receive a financial return if they are profitable. This is a great opportunity to learns the ins and outs of running your own business! </a:t>
          </a:r>
        </a:p>
      </dsp:txBody>
      <dsp:txXfrm>
        <a:off x="68152" y="3332616"/>
        <a:ext cx="6129707" cy="12597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5/5/2021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5/5/2021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5/5/2021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5/5/2021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5/5/2021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5/5/2021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5/5/2021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5/5/2021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file:///C:\Users\beselaere.nathan\Downloads\Saskatchewan+High+School+Credit+Options+-+Students%20(1).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hyperlink" Target="file:///C:\Users\beselaere.nathan\Downloads\Saskatchewan+High+School+Credit+Options+-+Students%20(1).pdf"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hyperlink" Target="https://virtualschool.prairiesouth.ca/"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s://schools.prairiesouth.ca/coronach/"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1.xml"/><Relationship Id="rId7" Type="http://schemas.openxmlformats.org/officeDocument/2006/relationships/image" Target="../media/image13.jpeg"/><Relationship Id="rId12"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hyperlink" Target="Alternative%20Education" TargetMode="External"/><Relationship Id="rId11" Type="http://schemas.openxmlformats.org/officeDocument/2006/relationships/hyperlink" Target="file:///C:\Users\beselaere.nathan\Downloads\Policy,+Guidelines+and+Procedures+for+Functional+Integrated+Programs%20(1).pdf" TargetMode="External"/><Relationship Id="rId5" Type="http://schemas.openxmlformats.org/officeDocument/2006/relationships/image" Target="../media/image3.png"/><Relationship Id="rId10" Type="http://schemas.openxmlformats.org/officeDocument/2006/relationships/hyperlink" Target="file:///C:\Users\beselaere.nathan\Downloads\Policy+Guidelines+and+Procedures+for+Alternative+Education+Programs+Alternative+Grade+10+11+and+12+2016%20(5).pdf" TargetMode="External"/><Relationship Id="rId4" Type="http://schemas.openxmlformats.org/officeDocument/2006/relationships/image" Target="../media/image1.jpeg"/><Relationship Id="rId9" Type="http://schemas.openxmlformats.org/officeDocument/2006/relationships/hyperlink" Target="https://learn-ca-central-1-prod-fleet01-xythos.content.blackboardcdn.com/5f208b6da4613/1275956?X-Blackboard-Expiration=1620075600000&amp;X-Blackboard-Signature=JweD45YhLsfjMh%2FTeOiA9OzoWeB6HkHCM55TIXYOwvU%3D&amp;X-Blackboard-Client-Id=123905&amp;response-cache-control=private%2C%20max-age%3D21600&amp;response-content-disposition=inline%3B%20filename%2A%3DUTF-8%27%27LMC%2520Policy%2520%2526%2520Procedures%2520PDF.pdf&amp;response-content-type=application%2Fpdf&amp;X-Amz-Algorithm=AWS4-HMAC-SHA256&amp;X-Amz-Date=20210503T150000Z&amp;X-Amz-SignedHeaders=host&amp;X-Amz-Expires=21600&amp;X-Amz-Credential=AKIAZH6WM4PLXDUOTQ63%2F20210503%2Fca-central-1%2Fs3%2Faws4_request&amp;X-Amz-Signature=f6650ad522ec3cf0f9f6e3fb7f5db94c14966bbf042b61ac655e4724f4ed84f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spsd.sk.ca/Schools/drivereducation/sgi/Pages/default.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158948" y="1233378"/>
            <a:ext cx="5441285" cy="2364964"/>
          </a:xfrm>
        </p:spPr>
        <p:txBody>
          <a:bodyPr>
            <a:normAutofit/>
          </a:bodyPr>
          <a:lstStyle/>
          <a:p>
            <a:r>
              <a:rPr lang="en-US" dirty="0"/>
              <a:t>Coronach School</a:t>
            </a:r>
            <a:br>
              <a:rPr lang="en-US" dirty="0"/>
            </a:br>
            <a:r>
              <a:rPr lang="en-US" dirty="0"/>
              <a:t>Course Registration</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1158948" y="3598339"/>
            <a:ext cx="5441286" cy="1675335"/>
          </a:xfrm>
        </p:spPr>
        <p:txBody>
          <a:bodyPr>
            <a:normAutofit/>
          </a:bodyPr>
          <a:lstStyle/>
          <a:p>
            <a:r>
              <a:rPr lang="en-US">
                <a:solidFill>
                  <a:srgbClr val="468CDB"/>
                </a:solidFill>
              </a:rPr>
              <a:t>2021-2022</a:t>
            </a:r>
          </a:p>
        </p:txBody>
      </p:sp>
      <p:pic>
        <p:nvPicPr>
          <p:cNvPr id="5124" name="Picture 134">
            <a:extLst>
              <a:ext uri="{FF2B5EF4-FFF2-40B4-BE49-F238E27FC236}">
                <a16:creationId xmlns:a16="http://schemas.microsoft.com/office/drawing/2014/main" id="{7D934112-154B-4CC7-A804-F3DCB2052E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pic>
        <p:nvPicPr>
          <p:cNvPr id="5122" name="Picture 2" descr="Prairie South School Division #210 update to parents March 16th, 2020">
            <a:extLst>
              <a:ext uri="{FF2B5EF4-FFF2-40B4-BE49-F238E27FC236}">
                <a16:creationId xmlns:a16="http://schemas.microsoft.com/office/drawing/2014/main" id="{52762801-4B84-4EAB-8BD9-7D7A0168FC0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081" r="1" b="1"/>
          <a:stretch/>
        </p:blipFill>
        <p:spPr bwMode="auto">
          <a:xfrm>
            <a:off x="7620351" y="1"/>
            <a:ext cx="4571649" cy="3383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2044" r="22962"/>
          <a:stretch/>
        </p:blipFill>
        <p:spPr>
          <a:xfrm>
            <a:off x="7620351" y="3429000"/>
            <a:ext cx="4571649" cy="3428999"/>
          </a:xfrm>
          <a:prstGeom prst="rect">
            <a:avLst/>
          </a:prstGeom>
        </p:spPr>
      </p:pic>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Bowling Strike Clipart - Bowling Clip Art Black And White - Free  Transparent PNG Download - PNGkey">
            <a:extLst>
              <a:ext uri="{FF2B5EF4-FFF2-40B4-BE49-F238E27FC236}">
                <a16:creationId xmlns:a16="http://schemas.microsoft.com/office/drawing/2014/main" id="{FE44F1F6-D465-4FBE-A0B4-49B9E71E17BF}"/>
              </a:ext>
            </a:extLst>
          </p:cNvPr>
          <p:cNvPicPr>
            <a:picLocks noChangeAspect="1" noChangeArrowheads="1"/>
          </p:cNvPicPr>
          <p:nvPr/>
        </p:nvPicPr>
        <p:blipFill rotWithShape="1">
          <a:blip r:embed="rId2">
            <a:alphaModFix amt="25000"/>
            <a:extLst>
              <a:ext uri="{28A0092B-C50C-407E-A947-70E740481C1C}">
                <a14:useLocalDpi xmlns:a14="http://schemas.microsoft.com/office/drawing/2010/main" val="0"/>
              </a:ext>
            </a:extLst>
          </a:blip>
          <a:srcRect t="585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D4E5051-EDB2-4C20-AD43-CBBA9947AB95}"/>
              </a:ext>
            </a:extLst>
          </p:cNvPr>
          <p:cNvSpPr>
            <a:spLocks noGrp="1"/>
          </p:cNvSpPr>
          <p:nvPr>
            <p:ph type="title"/>
          </p:nvPr>
        </p:nvSpPr>
        <p:spPr>
          <a:xfrm>
            <a:off x="913795" y="609600"/>
            <a:ext cx="10353762" cy="1257300"/>
          </a:xfrm>
        </p:spPr>
        <p:txBody>
          <a:bodyPr>
            <a:normAutofit/>
          </a:bodyPr>
          <a:lstStyle/>
          <a:p>
            <a:r>
              <a:rPr lang="en-CA" dirty="0"/>
              <a:t>Spares</a:t>
            </a:r>
          </a:p>
        </p:txBody>
      </p:sp>
      <p:sp>
        <p:nvSpPr>
          <p:cNvPr id="3" name="Content Placeholder 2">
            <a:extLst>
              <a:ext uri="{FF2B5EF4-FFF2-40B4-BE49-F238E27FC236}">
                <a16:creationId xmlns:a16="http://schemas.microsoft.com/office/drawing/2014/main" id="{4156028A-A0CD-4414-A202-1192CF2EC410}"/>
              </a:ext>
            </a:extLst>
          </p:cNvPr>
          <p:cNvSpPr>
            <a:spLocks noGrp="1"/>
          </p:cNvSpPr>
          <p:nvPr>
            <p:ph idx="1"/>
          </p:nvPr>
        </p:nvSpPr>
        <p:spPr>
          <a:xfrm>
            <a:off x="913795" y="2076450"/>
            <a:ext cx="10353762" cy="3714749"/>
          </a:xfrm>
        </p:spPr>
        <p:txBody>
          <a:bodyPr anchor="ctr">
            <a:normAutofit/>
          </a:bodyPr>
          <a:lstStyle/>
          <a:p>
            <a:r>
              <a:rPr lang="en-US" dirty="0"/>
              <a:t>Grade 10 – 0 spares allowed</a:t>
            </a:r>
          </a:p>
          <a:p>
            <a:r>
              <a:rPr lang="en-US" dirty="0"/>
              <a:t>Grade 11 – 0 spares allowed</a:t>
            </a:r>
          </a:p>
          <a:p>
            <a:r>
              <a:rPr lang="en-US" dirty="0"/>
              <a:t>Grade 12 – unlimited spares allowed</a:t>
            </a:r>
          </a:p>
          <a:p>
            <a:pPr marL="36900" indent="0" algn="ctr">
              <a:buNone/>
            </a:pPr>
            <a:r>
              <a:rPr lang="en-US" i="1" dirty="0"/>
              <a:t>Note: Students participating in extra-curricular sports and activities need to be considered full time students – i.e.: taking 3 or more classes a semester. </a:t>
            </a:r>
          </a:p>
          <a:p>
            <a:endParaRPr lang="en-CA" dirty="0"/>
          </a:p>
        </p:txBody>
      </p:sp>
    </p:spTree>
    <p:extLst>
      <p:ext uri="{BB962C8B-B14F-4D97-AF65-F5344CB8AC3E}">
        <p14:creationId xmlns:p14="http://schemas.microsoft.com/office/powerpoint/2010/main" val="3712784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B37B-668E-4FFF-AB34-A5E21145E81A}"/>
              </a:ext>
            </a:extLst>
          </p:cNvPr>
          <p:cNvSpPr>
            <a:spLocks noGrp="1"/>
          </p:cNvSpPr>
          <p:nvPr>
            <p:ph type="title"/>
          </p:nvPr>
        </p:nvSpPr>
        <p:spPr>
          <a:xfrm>
            <a:off x="913795" y="438151"/>
            <a:ext cx="10353762" cy="1257300"/>
          </a:xfrm>
        </p:spPr>
        <p:txBody>
          <a:bodyPr/>
          <a:lstStyle/>
          <a:p>
            <a:r>
              <a:rPr lang="en-CA" dirty="0">
                <a:highlight>
                  <a:srgbClr val="00FFFF"/>
                </a:highlight>
              </a:rPr>
              <a:t>English Language Arts</a:t>
            </a:r>
          </a:p>
        </p:txBody>
      </p:sp>
      <p:sp>
        <p:nvSpPr>
          <p:cNvPr id="3" name="Content Placeholder 2">
            <a:extLst>
              <a:ext uri="{FF2B5EF4-FFF2-40B4-BE49-F238E27FC236}">
                <a16:creationId xmlns:a16="http://schemas.microsoft.com/office/drawing/2014/main" id="{4F069530-2E4F-41AF-B6D8-DF25CED026EF}"/>
              </a:ext>
            </a:extLst>
          </p:cNvPr>
          <p:cNvSpPr>
            <a:spLocks noGrp="1"/>
          </p:cNvSpPr>
          <p:nvPr>
            <p:ph idx="1"/>
          </p:nvPr>
        </p:nvSpPr>
        <p:spPr/>
        <p:txBody>
          <a:bodyPr>
            <a:normAutofit fontScale="92500" lnSpcReduction="10000"/>
          </a:bodyPr>
          <a:lstStyle/>
          <a:p>
            <a:pPr marL="109728" indent="0">
              <a:buNone/>
            </a:pPr>
            <a:r>
              <a:rPr lang="en-US" sz="2300" dirty="0"/>
              <a:t>        Grade 10</a:t>
            </a:r>
          </a:p>
          <a:p>
            <a:pPr lvl="2"/>
            <a:r>
              <a:rPr lang="en-US" u="sng" dirty="0"/>
              <a:t>ELA A10</a:t>
            </a:r>
          </a:p>
          <a:p>
            <a:pPr lvl="2"/>
            <a:r>
              <a:rPr lang="en-US" u="sng" dirty="0"/>
              <a:t>ELA B10 </a:t>
            </a:r>
          </a:p>
          <a:p>
            <a:pPr marL="630936" lvl="2" indent="0">
              <a:buNone/>
            </a:pPr>
            <a:r>
              <a:rPr lang="en-US" sz="2300" dirty="0"/>
              <a:t>Grade 11</a:t>
            </a:r>
          </a:p>
          <a:p>
            <a:pPr lvl="2"/>
            <a:r>
              <a:rPr lang="en-US" u="sng" dirty="0"/>
              <a:t>ELA 20 </a:t>
            </a:r>
          </a:p>
          <a:p>
            <a:pPr lvl="2"/>
            <a:r>
              <a:rPr lang="en-US" u="sng" dirty="0"/>
              <a:t>Communications Studies 20</a:t>
            </a:r>
            <a:r>
              <a:rPr lang="en-US" dirty="0"/>
              <a:t>, Creative Writing 20, Journalism Studies 20, Media Studies 20 *</a:t>
            </a:r>
            <a:r>
              <a:rPr lang="en-US" i="1" dirty="0"/>
              <a:t>elective course</a:t>
            </a:r>
          </a:p>
          <a:p>
            <a:pPr marL="630936" lvl="2" indent="0">
              <a:buNone/>
            </a:pPr>
            <a:r>
              <a:rPr lang="en-US" sz="2300" dirty="0"/>
              <a:t>Grade 12</a:t>
            </a:r>
          </a:p>
          <a:p>
            <a:pPr lvl="2"/>
            <a:r>
              <a:rPr lang="en-US" u="sng" dirty="0"/>
              <a:t>ELA A30 </a:t>
            </a:r>
          </a:p>
          <a:p>
            <a:pPr lvl="2"/>
            <a:r>
              <a:rPr lang="en-US" u="sng" dirty="0"/>
              <a:t>ELA B30 </a:t>
            </a:r>
          </a:p>
          <a:p>
            <a:endParaRPr lang="en-CA" dirty="0"/>
          </a:p>
        </p:txBody>
      </p:sp>
    </p:spTree>
    <p:extLst>
      <p:ext uri="{BB962C8B-B14F-4D97-AF65-F5344CB8AC3E}">
        <p14:creationId xmlns:p14="http://schemas.microsoft.com/office/powerpoint/2010/main" val="1789869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AF301-3B30-4A1C-92C5-3C2254315BFF}"/>
              </a:ext>
            </a:extLst>
          </p:cNvPr>
          <p:cNvSpPr>
            <a:spLocks noGrp="1"/>
          </p:cNvSpPr>
          <p:nvPr>
            <p:ph type="title"/>
          </p:nvPr>
        </p:nvSpPr>
        <p:spPr/>
        <p:txBody>
          <a:bodyPr/>
          <a:lstStyle/>
          <a:p>
            <a:r>
              <a:rPr lang="en-CA" dirty="0">
                <a:highlight>
                  <a:srgbClr val="00FFFF"/>
                </a:highlight>
              </a:rPr>
              <a:t>Mathematics</a:t>
            </a:r>
            <a:r>
              <a:rPr lang="en-CA" dirty="0"/>
              <a:t> </a:t>
            </a:r>
          </a:p>
        </p:txBody>
      </p:sp>
      <p:sp>
        <p:nvSpPr>
          <p:cNvPr id="3" name="Content Placeholder 2">
            <a:extLst>
              <a:ext uri="{FF2B5EF4-FFF2-40B4-BE49-F238E27FC236}">
                <a16:creationId xmlns:a16="http://schemas.microsoft.com/office/drawing/2014/main" id="{B142185B-8CF5-4576-A168-F95B2711C48A}"/>
              </a:ext>
            </a:extLst>
          </p:cNvPr>
          <p:cNvSpPr>
            <a:spLocks noGrp="1"/>
          </p:cNvSpPr>
          <p:nvPr>
            <p:ph idx="1"/>
          </p:nvPr>
        </p:nvSpPr>
        <p:spPr>
          <a:xfrm>
            <a:off x="913795" y="1645919"/>
            <a:ext cx="10353762" cy="4950823"/>
          </a:xfrm>
        </p:spPr>
        <p:txBody>
          <a:bodyPr>
            <a:normAutofit lnSpcReduction="10000"/>
          </a:bodyPr>
          <a:lstStyle/>
          <a:p>
            <a:pPr marL="109728" indent="0">
              <a:buNone/>
            </a:pPr>
            <a:r>
              <a:rPr lang="en-US" sz="2300" dirty="0"/>
              <a:t>       Grade 10</a:t>
            </a:r>
          </a:p>
          <a:p>
            <a:pPr lvl="2"/>
            <a:r>
              <a:rPr lang="en-US" u="sng" dirty="0"/>
              <a:t>Workplace and Apprenticeship 10</a:t>
            </a:r>
          </a:p>
          <a:p>
            <a:pPr lvl="2"/>
            <a:r>
              <a:rPr lang="en-US" u="sng" dirty="0"/>
              <a:t>Foundations of Mathematics and Pre-Calculus 10</a:t>
            </a:r>
          </a:p>
          <a:p>
            <a:pPr marL="630936" lvl="2" indent="0">
              <a:buNone/>
            </a:pPr>
            <a:r>
              <a:rPr lang="en-US" sz="2300" dirty="0"/>
              <a:t>Grade 11</a:t>
            </a:r>
          </a:p>
          <a:p>
            <a:pPr lvl="2"/>
            <a:r>
              <a:rPr lang="en-US" dirty="0"/>
              <a:t>Workplace and Apprenticeship 20</a:t>
            </a:r>
          </a:p>
          <a:p>
            <a:pPr lvl="2"/>
            <a:r>
              <a:rPr lang="en-US" u="sng" dirty="0"/>
              <a:t>Foundations of Mathematics 20</a:t>
            </a:r>
          </a:p>
          <a:p>
            <a:pPr lvl="2"/>
            <a:r>
              <a:rPr lang="en-US" u="sng" dirty="0"/>
              <a:t>Pre-Calculus 20</a:t>
            </a:r>
          </a:p>
          <a:p>
            <a:pPr marL="630936" lvl="2" indent="0">
              <a:buNone/>
            </a:pPr>
            <a:r>
              <a:rPr lang="en-US" sz="2300" dirty="0"/>
              <a:t>Grade 12</a:t>
            </a:r>
          </a:p>
          <a:p>
            <a:pPr lvl="2"/>
            <a:r>
              <a:rPr lang="en-US" dirty="0"/>
              <a:t>Workplace and Apprenticeship 30</a:t>
            </a:r>
          </a:p>
          <a:p>
            <a:pPr lvl="2"/>
            <a:r>
              <a:rPr lang="en-US" u="sng" dirty="0"/>
              <a:t>Foundations of Mathematics 30</a:t>
            </a:r>
          </a:p>
          <a:p>
            <a:pPr lvl="2"/>
            <a:r>
              <a:rPr lang="en-US" u="sng" dirty="0"/>
              <a:t>Pre-Calculus 30</a:t>
            </a:r>
          </a:p>
          <a:p>
            <a:pPr lvl="2"/>
            <a:r>
              <a:rPr lang="en-US" dirty="0"/>
              <a:t>Calculus 30 - </a:t>
            </a:r>
            <a:r>
              <a:rPr lang="en-US" i="1" dirty="0"/>
              <a:t>On-line </a:t>
            </a:r>
          </a:p>
          <a:p>
            <a:pPr lvl="2"/>
            <a:endParaRPr lang="en-US" dirty="0"/>
          </a:p>
          <a:p>
            <a:pPr lvl="2"/>
            <a:endParaRPr lang="en-US" dirty="0"/>
          </a:p>
          <a:p>
            <a:endParaRPr lang="en-CA" dirty="0"/>
          </a:p>
        </p:txBody>
      </p:sp>
    </p:spTree>
    <p:extLst>
      <p:ext uri="{BB962C8B-B14F-4D97-AF65-F5344CB8AC3E}">
        <p14:creationId xmlns:p14="http://schemas.microsoft.com/office/powerpoint/2010/main" val="845407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88CE-1E1E-4225-A239-EA29750092FA}"/>
              </a:ext>
            </a:extLst>
          </p:cNvPr>
          <p:cNvSpPr>
            <a:spLocks noGrp="1"/>
          </p:cNvSpPr>
          <p:nvPr>
            <p:ph type="title"/>
          </p:nvPr>
        </p:nvSpPr>
        <p:spPr>
          <a:xfrm>
            <a:off x="913795" y="333829"/>
            <a:ext cx="10353762" cy="1257300"/>
          </a:xfrm>
        </p:spPr>
        <p:txBody>
          <a:bodyPr/>
          <a:lstStyle/>
          <a:p>
            <a:r>
              <a:rPr lang="en-CA" dirty="0"/>
              <a:t>Mathematics </a:t>
            </a:r>
          </a:p>
        </p:txBody>
      </p:sp>
      <p:pic>
        <p:nvPicPr>
          <p:cNvPr id="5" name="Content Placeholder 4">
            <a:extLst>
              <a:ext uri="{FF2B5EF4-FFF2-40B4-BE49-F238E27FC236}">
                <a16:creationId xmlns:a16="http://schemas.microsoft.com/office/drawing/2014/main" id="{B18FA60C-6DE4-440D-955D-CB0639A6439E}"/>
              </a:ext>
            </a:extLst>
          </p:cNvPr>
          <p:cNvPicPr>
            <a:picLocks noGrp="1" noChangeAspect="1"/>
          </p:cNvPicPr>
          <p:nvPr>
            <p:ph idx="1"/>
          </p:nvPr>
        </p:nvPicPr>
        <p:blipFill>
          <a:blip r:embed="rId2"/>
          <a:stretch>
            <a:fillRect/>
          </a:stretch>
        </p:blipFill>
        <p:spPr>
          <a:xfrm>
            <a:off x="1082794" y="1591129"/>
            <a:ext cx="10015764" cy="4625397"/>
          </a:xfrm>
        </p:spPr>
      </p:pic>
    </p:spTree>
    <p:extLst>
      <p:ext uri="{BB962C8B-B14F-4D97-AF65-F5344CB8AC3E}">
        <p14:creationId xmlns:p14="http://schemas.microsoft.com/office/powerpoint/2010/main" val="3219135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F78CB-4C56-46EB-878C-443DC86032C3}"/>
              </a:ext>
            </a:extLst>
          </p:cNvPr>
          <p:cNvSpPr>
            <a:spLocks noGrp="1"/>
          </p:cNvSpPr>
          <p:nvPr>
            <p:ph type="title"/>
          </p:nvPr>
        </p:nvSpPr>
        <p:spPr/>
        <p:txBody>
          <a:bodyPr/>
          <a:lstStyle/>
          <a:p>
            <a:r>
              <a:rPr lang="en-CA" dirty="0"/>
              <a:t>Workplace and Apprenticeship Math 10</a:t>
            </a:r>
          </a:p>
        </p:txBody>
      </p:sp>
      <p:sp>
        <p:nvSpPr>
          <p:cNvPr id="3" name="Content Placeholder 2">
            <a:extLst>
              <a:ext uri="{FF2B5EF4-FFF2-40B4-BE49-F238E27FC236}">
                <a16:creationId xmlns:a16="http://schemas.microsoft.com/office/drawing/2014/main" id="{2E00A0BC-7EFC-4E96-ABA2-506E648BBAC7}"/>
              </a:ext>
            </a:extLst>
          </p:cNvPr>
          <p:cNvSpPr>
            <a:spLocks noGrp="1"/>
          </p:cNvSpPr>
          <p:nvPr>
            <p:ph idx="1"/>
          </p:nvPr>
        </p:nvSpPr>
        <p:spPr/>
        <p:txBody>
          <a:bodyPr>
            <a:normAutofit fontScale="85000" lnSpcReduction="20000"/>
          </a:bodyPr>
          <a:lstStyle/>
          <a:p>
            <a:r>
              <a:rPr lang="en-US" sz="2800" b="1" dirty="0"/>
              <a:t>Workplace and Apprenticeship Math 10-</a:t>
            </a:r>
            <a:r>
              <a:rPr lang="en-CA" sz="2800" dirty="0"/>
              <a:t>Content is designed to provide students with the mathematical knowledge, skills and understandings needed for entry into trade-related courses and for direct entry into the work force.</a:t>
            </a:r>
            <a:endParaRPr lang="en-CA" sz="2800" dirty="0">
              <a:solidFill>
                <a:srgbClr val="000000"/>
              </a:solidFill>
              <a:latin typeface="Arial" panose="020B0604020202020204" pitchFamily="34" charset="0"/>
            </a:endParaRPr>
          </a:p>
          <a:p>
            <a:r>
              <a:rPr lang="en-US" dirty="0">
                <a:solidFill>
                  <a:schemeClr val="tx1"/>
                </a:solidFill>
                <a:latin typeface="Arial" panose="020B0604020202020204" pitchFamily="34" charset="0"/>
              </a:rPr>
              <a:t>This course is the pre-requisite for Workplace and Apprenticeship 20. It focuses on both the metric and imperial systems of measurement. Concepts include area of 2-D shapes and 3-D objects, games involving spatial reasoning, the Pythagorean Theorem, polygons, and an introduction to trigonometry ratios (sine, cosine and tangent), angles, pricing and currency exchange, and income. The seven units covered are: </a:t>
            </a:r>
          </a:p>
          <a:p>
            <a:pPr marL="285750" indent="-285750">
              <a:buFont typeface="Wingdings" panose="05000000000000000000" pitchFamily="2" charset="2"/>
              <a:buChar char="Ø"/>
            </a:pPr>
            <a:r>
              <a:rPr lang="en-US" dirty="0">
                <a:solidFill>
                  <a:schemeClr val="tx1"/>
                </a:solidFill>
                <a:latin typeface="Arial" panose="020B0604020202020204" pitchFamily="34" charset="0"/>
              </a:rPr>
              <a:t>Unit Pricing and Currency Exchange; </a:t>
            </a:r>
            <a:r>
              <a:rPr lang="en-CA" dirty="0">
                <a:solidFill>
                  <a:schemeClr val="tx1"/>
                </a:solidFill>
                <a:latin typeface="Arial" panose="020B0604020202020204" pitchFamily="34" charset="0"/>
              </a:rPr>
              <a:t>Earning an Income; Length, Area and Volume; Mass, Temperature and Volume; Angles and Parallel Lines; Similarity of Figures; Trigonometry of Right Triangles </a:t>
            </a:r>
          </a:p>
          <a:p>
            <a:endParaRPr lang="en-CA" dirty="0"/>
          </a:p>
        </p:txBody>
      </p:sp>
    </p:spTree>
    <p:extLst>
      <p:ext uri="{BB962C8B-B14F-4D97-AF65-F5344CB8AC3E}">
        <p14:creationId xmlns:p14="http://schemas.microsoft.com/office/powerpoint/2010/main" val="3440779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264B3-760C-4B97-9AA2-859331D386C3}"/>
              </a:ext>
            </a:extLst>
          </p:cNvPr>
          <p:cNvSpPr>
            <a:spLocks noGrp="1"/>
          </p:cNvSpPr>
          <p:nvPr>
            <p:ph type="title"/>
          </p:nvPr>
        </p:nvSpPr>
        <p:spPr/>
        <p:txBody>
          <a:bodyPr/>
          <a:lstStyle/>
          <a:p>
            <a:r>
              <a:rPr lang="en-CA" dirty="0"/>
              <a:t>Foundations of Math and Pre-Calculus 10</a:t>
            </a:r>
          </a:p>
        </p:txBody>
      </p:sp>
      <p:sp>
        <p:nvSpPr>
          <p:cNvPr id="3" name="Content Placeholder 2">
            <a:extLst>
              <a:ext uri="{FF2B5EF4-FFF2-40B4-BE49-F238E27FC236}">
                <a16:creationId xmlns:a16="http://schemas.microsoft.com/office/drawing/2014/main" id="{89A6CD1F-2B50-481F-BD4B-CAEA7EE2FED6}"/>
              </a:ext>
            </a:extLst>
          </p:cNvPr>
          <p:cNvSpPr>
            <a:spLocks noGrp="1"/>
          </p:cNvSpPr>
          <p:nvPr>
            <p:ph idx="1"/>
          </p:nvPr>
        </p:nvSpPr>
        <p:spPr/>
        <p:txBody>
          <a:bodyPr>
            <a:normAutofit fontScale="92500" lnSpcReduction="20000"/>
          </a:bodyPr>
          <a:lstStyle/>
          <a:p>
            <a:pPr marL="109728" indent="0">
              <a:buNone/>
            </a:pPr>
            <a:r>
              <a:rPr lang="en-US" sz="2800" b="1" dirty="0"/>
              <a:t>Foundations of Math and Pre-Calculus 10-</a:t>
            </a:r>
            <a:r>
              <a:rPr lang="en-CA" sz="2800" dirty="0"/>
              <a:t>Content in this course will meet the needs of students interested in pursuing university or technical education.  The outcomes in this course are the pre-requisite outcomes for both Foundations of </a:t>
            </a:r>
            <a:r>
              <a:rPr lang="en-CA" sz="2800" dirty="0">
                <a:solidFill>
                  <a:schemeClr val="tx1"/>
                </a:solidFill>
              </a:rPr>
              <a:t>Math and Pre-Calculus courses.</a:t>
            </a:r>
            <a:endParaRPr lang="en-CA" sz="2800" dirty="0">
              <a:solidFill>
                <a:schemeClr val="tx1"/>
              </a:solidFill>
              <a:latin typeface="Arial" panose="020B0604020202020204" pitchFamily="34" charset="0"/>
            </a:endParaRPr>
          </a:p>
          <a:p>
            <a:pPr marL="109728" indent="0">
              <a:buNone/>
            </a:pPr>
            <a:r>
              <a:rPr lang="en-US" sz="2400" dirty="0">
                <a:solidFill>
                  <a:schemeClr val="tx1"/>
                </a:solidFill>
                <a:latin typeface="Arial" panose="020B0604020202020204" pitchFamily="34" charset="0"/>
                <a:cs typeface="Arial" panose="020B0604020202020204" pitchFamily="34" charset="0"/>
              </a:rPr>
              <a:t>This course is the pre-requisite for both the Foundations Math and the Pre-Calculus at the Grade 11 level. It introduces and focuses on the following concepts: </a:t>
            </a:r>
          </a:p>
          <a:p>
            <a:pPr>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Factoring, rational and irrational numbers, laws of exponents, operations with polynomials, trigonometry, relations and functions, slope, linear relations, graphing, linear systems, the metric system and imperial measurements</a:t>
            </a:r>
            <a:endParaRPr lang="en-US" sz="2400" b="1" dirty="0">
              <a:solidFill>
                <a:schemeClr val="tx1"/>
              </a:solidFill>
              <a:latin typeface="Arial" panose="020B0604020202020204"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383990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D212-FAEB-4AF7-8D4B-6127FB52880E}"/>
              </a:ext>
            </a:extLst>
          </p:cNvPr>
          <p:cNvSpPr>
            <a:spLocks noGrp="1"/>
          </p:cNvSpPr>
          <p:nvPr>
            <p:ph type="title"/>
          </p:nvPr>
        </p:nvSpPr>
        <p:spPr/>
        <p:txBody>
          <a:bodyPr/>
          <a:lstStyle/>
          <a:p>
            <a:r>
              <a:rPr lang="en-CA" dirty="0"/>
              <a:t>Workplace and Apprenticeship Math 20</a:t>
            </a:r>
          </a:p>
        </p:txBody>
      </p:sp>
      <p:sp>
        <p:nvSpPr>
          <p:cNvPr id="3" name="Content Placeholder 2">
            <a:extLst>
              <a:ext uri="{FF2B5EF4-FFF2-40B4-BE49-F238E27FC236}">
                <a16:creationId xmlns:a16="http://schemas.microsoft.com/office/drawing/2014/main" id="{E717701A-ECB7-4A9E-A6BE-2DA9BA898E9C}"/>
              </a:ext>
            </a:extLst>
          </p:cNvPr>
          <p:cNvSpPr>
            <a:spLocks noGrp="1"/>
          </p:cNvSpPr>
          <p:nvPr>
            <p:ph idx="1"/>
          </p:nvPr>
        </p:nvSpPr>
        <p:spPr/>
        <p:txBody>
          <a:bodyPr>
            <a:normAutofit fontScale="62500" lnSpcReduction="20000"/>
          </a:bodyPr>
          <a:lstStyle/>
          <a:p>
            <a:pPr marL="109728" indent="0">
              <a:buNone/>
            </a:pPr>
            <a:r>
              <a:rPr lang="en-US" sz="2800" b="1" dirty="0">
                <a:solidFill>
                  <a:schemeClr val="tx1"/>
                </a:solidFill>
              </a:rPr>
              <a:t>Workplace and Apprenticeship Math 20-</a:t>
            </a:r>
            <a:r>
              <a:rPr lang="en-CA" sz="2800" dirty="0">
                <a:solidFill>
                  <a:schemeClr val="tx1"/>
                </a:solidFill>
              </a:rPr>
              <a:t>Content is designed to provide students with the mathematical knowledge, skills and understandings needed for entry into trade-related courses and for direct entry into the work force. </a:t>
            </a:r>
          </a:p>
          <a:p>
            <a:pPr marL="109728" indent="0">
              <a:buNone/>
            </a:pPr>
            <a:r>
              <a:rPr lang="en-CA" b="1" i="1" dirty="0">
                <a:solidFill>
                  <a:schemeClr val="tx1"/>
                </a:solidFill>
              </a:rPr>
              <a:t>*Prerequisite* </a:t>
            </a:r>
            <a:r>
              <a:rPr lang="en-CA" i="1" dirty="0">
                <a:solidFill>
                  <a:schemeClr val="tx1"/>
                </a:solidFill>
              </a:rPr>
              <a:t>– Workplace &amp; Apprenticeship 10 </a:t>
            </a:r>
            <a:endParaRPr lang="en-CA" dirty="0">
              <a:solidFill>
                <a:schemeClr val="tx1"/>
              </a:solidFill>
            </a:endParaRPr>
          </a:p>
          <a:p>
            <a:pPr marL="109728" indent="0">
              <a:buNone/>
            </a:pPr>
            <a:r>
              <a:rPr lang="en-US" dirty="0">
                <a:solidFill>
                  <a:schemeClr val="tx1"/>
                </a:solidFill>
              </a:rPr>
              <a:t>This course is a pre-requisite for Workplace &amp; Apprenticeship 30. It asks students to deepen their understanding of topics introduced in Grade 10, including surface area, volume, capacity, formulas, right triangles, 3D objects, and mathematical games involving numerical reasoning. </a:t>
            </a:r>
          </a:p>
          <a:p>
            <a:pPr marL="109728" indent="0">
              <a:buNone/>
            </a:pPr>
            <a:r>
              <a:rPr lang="en-US" dirty="0">
                <a:solidFill>
                  <a:schemeClr val="tx1"/>
                </a:solidFill>
              </a:rPr>
              <a:t>As well, it introduces the following topics: </a:t>
            </a:r>
          </a:p>
          <a:p>
            <a:pPr>
              <a:buFont typeface="Wingdings" panose="05000000000000000000" pitchFamily="2" charset="2"/>
              <a:buChar char="Ø"/>
            </a:pPr>
            <a:r>
              <a:rPr lang="en-US" dirty="0">
                <a:solidFill>
                  <a:schemeClr val="tx1"/>
                </a:solidFill>
              </a:rPr>
              <a:t>Data Analysis Using a Variety of Graphs </a:t>
            </a:r>
          </a:p>
          <a:p>
            <a:pPr>
              <a:buFont typeface="Wingdings" panose="05000000000000000000" pitchFamily="2" charset="2"/>
              <a:buChar char="Ø"/>
            </a:pPr>
            <a:r>
              <a:rPr lang="en-CA" dirty="0">
                <a:solidFill>
                  <a:schemeClr val="tx1"/>
                </a:solidFill>
              </a:rPr>
              <a:t>Personal Budgeting </a:t>
            </a:r>
          </a:p>
          <a:p>
            <a:pPr>
              <a:buFont typeface="Wingdings" panose="05000000000000000000" pitchFamily="2" charset="2"/>
              <a:buChar char="Ø"/>
            </a:pPr>
            <a:r>
              <a:rPr lang="en-US" dirty="0">
                <a:solidFill>
                  <a:schemeClr val="tx1"/>
                </a:solidFill>
              </a:rPr>
              <a:t>Compound Interest and Financial Institution Services </a:t>
            </a:r>
          </a:p>
          <a:p>
            <a:pPr>
              <a:buFont typeface="Wingdings" panose="05000000000000000000" pitchFamily="2" charset="2"/>
              <a:buChar char="Ø"/>
            </a:pPr>
            <a:r>
              <a:rPr lang="en-CA" dirty="0">
                <a:solidFill>
                  <a:schemeClr val="tx1"/>
                </a:solidFill>
              </a:rPr>
              <a:t>Slope, Including Using Technology </a:t>
            </a:r>
          </a:p>
          <a:p>
            <a:pPr>
              <a:buFont typeface="Wingdings" panose="05000000000000000000" pitchFamily="2" charset="2"/>
              <a:buChar char="Ø"/>
            </a:pPr>
            <a:r>
              <a:rPr lang="en-CA" dirty="0">
                <a:solidFill>
                  <a:schemeClr val="tx1"/>
                </a:solidFill>
              </a:rPr>
              <a:t>Unit analysis and scale </a:t>
            </a:r>
            <a:endParaRPr lang="en-CA" dirty="0"/>
          </a:p>
        </p:txBody>
      </p:sp>
    </p:spTree>
    <p:extLst>
      <p:ext uri="{BB962C8B-B14F-4D97-AF65-F5344CB8AC3E}">
        <p14:creationId xmlns:p14="http://schemas.microsoft.com/office/powerpoint/2010/main" val="1351408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58F09-C7A0-41A4-A4D8-9CD7C33FC649}"/>
              </a:ext>
            </a:extLst>
          </p:cNvPr>
          <p:cNvSpPr>
            <a:spLocks noGrp="1"/>
          </p:cNvSpPr>
          <p:nvPr>
            <p:ph type="title"/>
          </p:nvPr>
        </p:nvSpPr>
        <p:spPr/>
        <p:txBody>
          <a:bodyPr/>
          <a:lstStyle/>
          <a:p>
            <a:r>
              <a:rPr lang="en-CA" dirty="0"/>
              <a:t>Foundations of Math 20</a:t>
            </a:r>
          </a:p>
        </p:txBody>
      </p:sp>
      <p:sp>
        <p:nvSpPr>
          <p:cNvPr id="3" name="Content Placeholder 2">
            <a:extLst>
              <a:ext uri="{FF2B5EF4-FFF2-40B4-BE49-F238E27FC236}">
                <a16:creationId xmlns:a16="http://schemas.microsoft.com/office/drawing/2014/main" id="{BBCB27E2-D9F5-4FC2-A8B7-A2FF04F56F30}"/>
              </a:ext>
            </a:extLst>
          </p:cNvPr>
          <p:cNvSpPr>
            <a:spLocks noGrp="1"/>
          </p:cNvSpPr>
          <p:nvPr>
            <p:ph idx="1"/>
          </p:nvPr>
        </p:nvSpPr>
        <p:spPr/>
        <p:txBody>
          <a:bodyPr>
            <a:normAutofit fontScale="85000" lnSpcReduction="20000"/>
          </a:bodyPr>
          <a:lstStyle/>
          <a:p>
            <a:r>
              <a:rPr lang="en-US" sz="2400" b="1" dirty="0"/>
              <a:t>Foundations of Math 20-</a:t>
            </a:r>
            <a:r>
              <a:rPr lang="en-US" sz="2400" dirty="0"/>
              <a:t>Content in this course will meet the needs of students interested in pursuing careers in areas that typically require university but are not math intensive, such as the humanities, fine arts, social sciences, and nursing. </a:t>
            </a:r>
            <a:endParaRPr lang="en-US" sz="2400" b="1" dirty="0"/>
          </a:p>
          <a:p>
            <a:r>
              <a:rPr lang="en-CA" b="1" i="1" dirty="0">
                <a:solidFill>
                  <a:srgbClr val="000000"/>
                </a:solidFill>
                <a:latin typeface="Arial" panose="020B0604020202020204" pitchFamily="34" charset="0"/>
              </a:rPr>
              <a:t>*</a:t>
            </a:r>
            <a:r>
              <a:rPr lang="en-CA" b="1" i="1" dirty="0">
                <a:solidFill>
                  <a:schemeClr val="tx1"/>
                </a:solidFill>
                <a:latin typeface="Arial" panose="020B0604020202020204" pitchFamily="34" charset="0"/>
              </a:rPr>
              <a:t>Prerequisite* </a:t>
            </a:r>
            <a:r>
              <a:rPr lang="en-CA" i="1" dirty="0">
                <a:solidFill>
                  <a:schemeClr val="tx1"/>
                </a:solidFill>
                <a:latin typeface="Arial" panose="020B0604020202020204" pitchFamily="34" charset="0"/>
              </a:rPr>
              <a:t>– Foundations &amp; Pre-Calculus 10 </a:t>
            </a:r>
            <a:endParaRPr lang="en-CA" dirty="0">
              <a:solidFill>
                <a:schemeClr val="tx1"/>
              </a:solidFill>
              <a:latin typeface="Arial" panose="020B0604020202020204" pitchFamily="34" charset="0"/>
            </a:endParaRPr>
          </a:p>
          <a:p>
            <a:r>
              <a:rPr lang="en-US" dirty="0">
                <a:solidFill>
                  <a:schemeClr val="tx1"/>
                </a:solidFill>
                <a:latin typeface="Arial" panose="020B0604020202020204" pitchFamily="34" charset="0"/>
              </a:rPr>
              <a:t>This course is a pre-requisite for Foundations of Math 30. It introduces and/or focuses on the following concepts: </a:t>
            </a:r>
          </a:p>
          <a:p>
            <a:endParaRPr lang="en-US" dirty="0">
              <a:solidFill>
                <a:schemeClr val="tx1"/>
              </a:solidFill>
              <a:latin typeface="Arial" panose="020B0604020202020204" pitchFamily="34" charset="0"/>
            </a:endParaRPr>
          </a:p>
          <a:p>
            <a:pPr marL="285750" indent="-285750">
              <a:buFont typeface="Wingdings" panose="05000000000000000000" pitchFamily="2" charset="2"/>
              <a:buChar char="Ø"/>
            </a:pPr>
            <a:r>
              <a:rPr lang="en-US" dirty="0">
                <a:solidFill>
                  <a:schemeClr val="tx1"/>
                </a:solidFill>
                <a:latin typeface="Arial" panose="020B0604020202020204" pitchFamily="34" charset="0"/>
              </a:rPr>
              <a:t>Inductive/deductive reasoning, proportional reasoning, angles and triangles, sine and cosine laws, data analysis, linear inequalities and basic quadratic functions. As well, students research and present an historical mathematical </a:t>
            </a:r>
            <a:r>
              <a:rPr lang="en-US" dirty="0">
                <a:solidFill>
                  <a:srgbClr val="000000"/>
                </a:solidFill>
                <a:latin typeface="Arial" panose="020B0604020202020204" pitchFamily="34" charset="0"/>
              </a:rPr>
              <a:t>event or area of interest. </a:t>
            </a:r>
          </a:p>
          <a:p>
            <a:endParaRPr lang="en-CA" dirty="0"/>
          </a:p>
        </p:txBody>
      </p:sp>
    </p:spTree>
    <p:extLst>
      <p:ext uri="{BB962C8B-B14F-4D97-AF65-F5344CB8AC3E}">
        <p14:creationId xmlns:p14="http://schemas.microsoft.com/office/powerpoint/2010/main" val="2373608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2D9A3-4642-4AE7-A031-97387C732E42}"/>
              </a:ext>
            </a:extLst>
          </p:cNvPr>
          <p:cNvSpPr>
            <a:spLocks noGrp="1"/>
          </p:cNvSpPr>
          <p:nvPr>
            <p:ph type="title"/>
          </p:nvPr>
        </p:nvSpPr>
        <p:spPr/>
        <p:txBody>
          <a:bodyPr/>
          <a:lstStyle/>
          <a:p>
            <a:r>
              <a:rPr lang="en-CA" dirty="0"/>
              <a:t>Pre-Calculus 20</a:t>
            </a:r>
          </a:p>
        </p:txBody>
      </p:sp>
      <p:sp>
        <p:nvSpPr>
          <p:cNvPr id="3" name="Content Placeholder 2">
            <a:extLst>
              <a:ext uri="{FF2B5EF4-FFF2-40B4-BE49-F238E27FC236}">
                <a16:creationId xmlns:a16="http://schemas.microsoft.com/office/drawing/2014/main" id="{1C2F7CD8-E363-4C23-8392-EDE3DCA4AC2B}"/>
              </a:ext>
            </a:extLst>
          </p:cNvPr>
          <p:cNvSpPr>
            <a:spLocks noGrp="1"/>
          </p:cNvSpPr>
          <p:nvPr>
            <p:ph idx="1"/>
          </p:nvPr>
        </p:nvSpPr>
        <p:spPr/>
        <p:txBody>
          <a:bodyPr>
            <a:normAutofit fontScale="85000" lnSpcReduction="10000"/>
          </a:bodyPr>
          <a:lstStyle/>
          <a:p>
            <a:pPr marL="109728" indent="0">
              <a:buNone/>
            </a:pPr>
            <a:r>
              <a:rPr lang="en-US" sz="2800" b="1" dirty="0"/>
              <a:t>Pre-Calculus</a:t>
            </a:r>
            <a:r>
              <a:rPr lang="en-US" sz="2800" dirty="0"/>
              <a:t> </a:t>
            </a:r>
            <a:r>
              <a:rPr lang="en-US" sz="2800" b="1" dirty="0"/>
              <a:t>20-</a:t>
            </a:r>
            <a:r>
              <a:rPr lang="en-CA" sz="2800" dirty="0"/>
              <a:t>Content in this course will meet the needs of students interested in pursuing careers that require university or technical education with a math intensive focus.</a:t>
            </a:r>
          </a:p>
          <a:p>
            <a:pPr marL="109728" indent="0">
              <a:buNone/>
            </a:pPr>
            <a:r>
              <a:rPr lang="en-CA" sz="2400" b="1" i="1" dirty="0">
                <a:solidFill>
                  <a:schemeClr val="tx1"/>
                </a:solidFill>
              </a:rPr>
              <a:t>*Prerequisite* </a:t>
            </a:r>
            <a:r>
              <a:rPr lang="en-CA" sz="2400" i="1" dirty="0">
                <a:solidFill>
                  <a:schemeClr val="tx1"/>
                </a:solidFill>
              </a:rPr>
              <a:t>– Foundations &amp; Pre-Calculus 10 </a:t>
            </a:r>
            <a:endParaRPr lang="en-CA" sz="2400" dirty="0">
              <a:solidFill>
                <a:schemeClr val="tx1"/>
              </a:solidFill>
            </a:endParaRPr>
          </a:p>
          <a:p>
            <a:pPr marL="109728" indent="0">
              <a:buNone/>
            </a:pPr>
            <a:r>
              <a:rPr lang="en-US" sz="2400" dirty="0">
                <a:solidFill>
                  <a:schemeClr val="tx1"/>
                </a:solidFill>
              </a:rPr>
              <a:t>  This course is a pre-requisite for Pre-calculus Math 30. It introduces and/or focuses on the following concepts: </a:t>
            </a:r>
          </a:p>
          <a:p>
            <a:r>
              <a:rPr lang="en-US" sz="2400" dirty="0">
                <a:solidFill>
                  <a:schemeClr val="tx1"/>
                </a:solidFill>
              </a:rPr>
              <a:t>Absolute value, radical numbers, rational expressions and equations, the primary trig ratios, sine and cosine laws, factoring of polynomial expressions, quadratic functions, quadratic equations, inequalities, arithmetic and geometric sequences and series, and reciprocal functions. </a:t>
            </a:r>
          </a:p>
          <a:p>
            <a:endParaRPr lang="en-CA" dirty="0"/>
          </a:p>
        </p:txBody>
      </p:sp>
    </p:spTree>
    <p:extLst>
      <p:ext uri="{BB962C8B-B14F-4D97-AF65-F5344CB8AC3E}">
        <p14:creationId xmlns:p14="http://schemas.microsoft.com/office/powerpoint/2010/main" val="1953386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6B4F9-0315-487A-AC64-9ACFF73FFD32}"/>
              </a:ext>
            </a:extLst>
          </p:cNvPr>
          <p:cNvSpPr>
            <a:spLocks noGrp="1"/>
          </p:cNvSpPr>
          <p:nvPr>
            <p:ph type="title"/>
          </p:nvPr>
        </p:nvSpPr>
        <p:spPr/>
        <p:txBody>
          <a:bodyPr/>
          <a:lstStyle/>
          <a:p>
            <a:r>
              <a:rPr lang="en-CA" dirty="0"/>
              <a:t>Workplace and Apprenticeship Math 30</a:t>
            </a:r>
          </a:p>
        </p:txBody>
      </p:sp>
      <p:sp>
        <p:nvSpPr>
          <p:cNvPr id="3" name="Content Placeholder 2">
            <a:extLst>
              <a:ext uri="{FF2B5EF4-FFF2-40B4-BE49-F238E27FC236}">
                <a16:creationId xmlns:a16="http://schemas.microsoft.com/office/drawing/2014/main" id="{A7D5CB2B-896A-4ACF-A572-F05652C483B5}"/>
              </a:ext>
            </a:extLst>
          </p:cNvPr>
          <p:cNvSpPr>
            <a:spLocks noGrp="1"/>
          </p:cNvSpPr>
          <p:nvPr>
            <p:ph idx="1"/>
          </p:nvPr>
        </p:nvSpPr>
        <p:spPr/>
        <p:txBody>
          <a:bodyPr>
            <a:normAutofit fontScale="85000" lnSpcReduction="10000"/>
          </a:bodyPr>
          <a:lstStyle/>
          <a:p>
            <a:pPr marL="109728" indent="0">
              <a:buNone/>
            </a:pPr>
            <a:r>
              <a:rPr lang="en-US" sz="2400" b="1" dirty="0">
                <a:solidFill>
                  <a:schemeClr val="tx1"/>
                </a:solidFill>
              </a:rPr>
              <a:t>Work and Apprenticeship Math 30-</a:t>
            </a:r>
            <a:r>
              <a:rPr lang="en-CA" sz="2400" dirty="0">
                <a:solidFill>
                  <a:schemeClr val="tx1"/>
                </a:solidFill>
              </a:rPr>
              <a:t>Content is designed to provide students with the mathematical knowledge, skills and understandings needed for entry into trade-related courses and for direct entry into the work force.</a:t>
            </a:r>
          </a:p>
          <a:p>
            <a:pPr marL="109728" indent="0">
              <a:buNone/>
            </a:pPr>
            <a:r>
              <a:rPr lang="en-CA" sz="2400" b="1" i="1" dirty="0">
                <a:solidFill>
                  <a:schemeClr val="tx1"/>
                </a:solidFill>
              </a:rPr>
              <a:t>*Prerequisite* </a:t>
            </a:r>
            <a:r>
              <a:rPr lang="en-CA" sz="2400" i="1" dirty="0">
                <a:solidFill>
                  <a:schemeClr val="tx1"/>
                </a:solidFill>
              </a:rPr>
              <a:t>– Workplace &amp; Apprenticeship 20 </a:t>
            </a:r>
            <a:endParaRPr lang="en-CA" sz="2400" dirty="0">
              <a:solidFill>
                <a:schemeClr val="tx1"/>
              </a:solidFill>
            </a:endParaRPr>
          </a:p>
          <a:p>
            <a:pPr marL="109728" indent="0">
              <a:buNone/>
            </a:pPr>
            <a:r>
              <a:rPr lang="en-US" sz="2400" dirty="0">
                <a:solidFill>
                  <a:schemeClr val="tx1"/>
                </a:solidFill>
              </a:rPr>
              <a:t>This course continues the focus of its two pre-requisites on very “real world” math, including mathematics required for, but not limited to the trades. Real world applications include how to buy a vehicle, and how to set up a small business. Math concepts include:</a:t>
            </a:r>
          </a:p>
          <a:p>
            <a:pPr marL="109728" indent="0">
              <a:buNone/>
            </a:pPr>
            <a:r>
              <a:rPr lang="en-US" sz="2400" dirty="0">
                <a:solidFill>
                  <a:schemeClr val="tx1"/>
                </a:solidFill>
              </a:rPr>
              <a:t> Transformations of 2-D shapes and 3-D objects; puzzles and games involving spatial reasoning; sine and cosine laws; limitations of measuring instruments; triangles, quadrilaterals and regular polygons; linear relations; data analysis; percentiles and probability. </a:t>
            </a:r>
          </a:p>
          <a:p>
            <a:endParaRPr lang="en-CA" dirty="0"/>
          </a:p>
        </p:txBody>
      </p:sp>
    </p:spTree>
    <p:extLst>
      <p:ext uri="{BB962C8B-B14F-4D97-AF65-F5344CB8AC3E}">
        <p14:creationId xmlns:p14="http://schemas.microsoft.com/office/powerpoint/2010/main" val="96465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5312D-AFB8-4500-A97E-E16D956BC7B8}"/>
              </a:ext>
            </a:extLst>
          </p:cNvPr>
          <p:cNvSpPr>
            <a:spLocks noGrp="1"/>
          </p:cNvSpPr>
          <p:nvPr>
            <p:ph type="title"/>
          </p:nvPr>
        </p:nvSpPr>
        <p:spPr/>
        <p:txBody>
          <a:bodyPr>
            <a:normAutofit fontScale="90000"/>
          </a:bodyPr>
          <a:lstStyle/>
          <a:p>
            <a:r>
              <a:rPr lang="en-CA" dirty="0">
                <a:hlinkClick r:id="rId2"/>
              </a:rPr>
              <a:t>Saskatchewan High School Credit Options </a:t>
            </a:r>
            <a:br>
              <a:rPr lang="en-CA" dirty="0">
                <a:hlinkClick r:id="rId2"/>
              </a:rPr>
            </a:br>
            <a:r>
              <a:rPr lang="en-CA" dirty="0">
                <a:hlinkClick r:id="rId2"/>
              </a:rPr>
              <a:t>A guide for High School Students</a:t>
            </a:r>
            <a:endParaRPr lang="en-CA" dirty="0"/>
          </a:p>
        </p:txBody>
      </p:sp>
      <p:sp>
        <p:nvSpPr>
          <p:cNvPr id="3" name="Content Placeholder 2">
            <a:extLst>
              <a:ext uri="{FF2B5EF4-FFF2-40B4-BE49-F238E27FC236}">
                <a16:creationId xmlns:a16="http://schemas.microsoft.com/office/drawing/2014/main" id="{14AFC16A-F2C5-4535-99CB-F5677E52114C}"/>
              </a:ext>
            </a:extLst>
          </p:cNvPr>
          <p:cNvSpPr>
            <a:spLocks noGrp="1"/>
          </p:cNvSpPr>
          <p:nvPr>
            <p:ph idx="1"/>
          </p:nvPr>
        </p:nvSpPr>
        <p:spPr/>
        <p:txBody>
          <a:bodyPr>
            <a:normAutofit fontScale="92500" lnSpcReduction="10000"/>
          </a:bodyPr>
          <a:lstStyle/>
          <a:p>
            <a:r>
              <a:rPr lang="en-CA" dirty="0"/>
              <a:t>In Saskatchewan, students have to pass certain courses such as English language arts, math and science in order to graduate with a Grade 12 program standing. Students must successfully complete and pass </a:t>
            </a:r>
            <a:r>
              <a:rPr lang="en-CA" b="1" u="sng" dirty="0"/>
              <a:t>24 course credits</a:t>
            </a:r>
            <a:r>
              <a:rPr lang="en-CA" dirty="0"/>
              <a:t>. At the secondary level, there are three categories in which students must obtain credits: </a:t>
            </a:r>
          </a:p>
          <a:p>
            <a:pPr marL="36900" indent="0">
              <a:buNone/>
            </a:pPr>
            <a:r>
              <a:rPr lang="en-CA" dirty="0"/>
              <a:t>• required courses of study which are compulsory courses intended to provide a general education; </a:t>
            </a:r>
          </a:p>
          <a:p>
            <a:pPr marL="36900" indent="0">
              <a:buNone/>
            </a:pPr>
            <a:r>
              <a:rPr lang="en-CA" dirty="0"/>
              <a:t>• specified areas of study which are intended to allow students to continue to take courses of a general nature or to specialize in areas of individual interest; and, </a:t>
            </a:r>
          </a:p>
          <a:p>
            <a:pPr marL="36900" indent="0">
              <a:buNone/>
            </a:pPr>
            <a:r>
              <a:rPr lang="en-CA" dirty="0"/>
              <a:t>• electives which allow for further choice and specialization based on individual needs and local priorities</a:t>
            </a:r>
          </a:p>
        </p:txBody>
      </p:sp>
    </p:spTree>
    <p:extLst>
      <p:ext uri="{BB962C8B-B14F-4D97-AF65-F5344CB8AC3E}">
        <p14:creationId xmlns:p14="http://schemas.microsoft.com/office/powerpoint/2010/main" val="1314082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EB240-5704-4FC4-B6CE-E316C4CC5A9E}"/>
              </a:ext>
            </a:extLst>
          </p:cNvPr>
          <p:cNvSpPr>
            <a:spLocks noGrp="1"/>
          </p:cNvSpPr>
          <p:nvPr>
            <p:ph type="title"/>
          </p:nvPr>
        </p:nvSpPr>
        <p:spPr/>
        <p:txBody>
          <a:bodyPr/>
          <a:lstStyle/>
          <a:p>
            <a:r>
              <a:rPr lang="en-CA" dirty="0"/>
              <a:t>Foundations of Math 30</a:t>
            </a:r>
          </a:p>
        </p:txBody>
      </p:sp>
      <p:sp>
        <p:nvSpPr>
          <p:cNvPr id="3" name="Content Placeholder 2">
            <a:extLst>
              <a:ext uri="{FF2B5EF4-FFF2-40B4-BE49-F238E27FC236}">
                <a16:creationId xmlns:a16="http://schemas.microsoft.com/office/drawing/2014/main" id="{BFE08687-863D-4B65-97C3-4C8F317820CA}"/>
              </a:ext>
            </a:extLst>
          </p:cNvPr>
          <p:cNvSpPr>
            <a:spLocks noGrp="1"/>
          </p:cNvSpPr>
          <p:nvPr>
            <p:ph idx="1"/>
          </p:nvPr>
        </p:nvSpPr>
        <p:spPr/>
        <p:txBody>
          <a:bodyPr>
            <a:normAutofit fontScale="85000" lnSpcReduction="10000"/>
          </a:bodyPr>
          <a:lstStyle/>
          <a:p>
            <a:pPr marL="109728" indent="0">
              <a:buNone/>
            </a:pPr>
            <a:r>
              <a:rPr lang="en-CA" sz="2400" b="1" dirty="0"/>
              <a:t>Foundations of Math 30-</a:t>
            </a:r>
            <a:r>
              <a:rPr lang="en-CA" sz="2400" dirty="0"/>
              <a:t>Content in this course will meet the needs of students interested in pursuing </a:t>
            </a:r>
            <a:r>
              <a:rPr lang="en-CA" sz="2400" dirty="0">
                <a:solidFill>
                  <a:schemeClr val="tx1"/>
                </a:solidFill>
              </a:rPr>
              <a:t>careers in areas that typically require university or technical education but are not math intensive.  Examples of these include the humanities, fine arts, social sciences and nursing</a:t>
            </a:r>
          </a:p>
          <a:p>
            <a:pPr marL="109728" indent="0">
              <a:buNone/>
            </a:pPr>
            <a:r>
              <a:rPr lang="en-CA" sz="2400" b="1" i="1" dirty="0">
                <a:solidFill>
                  <a:schemeClr val="tx1"/>
                </a:solidFill>
              </a:rPr>
              <a:t>*Prerequisite* </a:t>
            </a:r>
            <a:r>
              <a:rPr lang="en-CA" sz="2400" i="1" dirty="0">
                <a:solidFill>
                  <a:schemeClr val="tx1"/>
                </a:solidFill>
              </a:rPr>
              <a:t>– Foundations 20 </a:t>
            </a:r>
            <a:endParaRPr lang="en-CA" sz="2400" dirty="0">
              <a:solidFill>
                <a:schemeClr val="tx1"/>
              </a:solidFill>
            </a:endParaRPr>
          </a:p>
          <a:p>
            <a:pPr marL="109728" indent="0">
              <a:buNone/>
            </a:pPr>
            <a:r>
              <a:rPr lang="en-US" sz="2400" dirty="0">
                <a:solidFill>
                  <a:schemeClr val="tx1"/>
                </a:solidFill>
              </a:rPr>
              <a:t>This course continues the learning begun in Foundations 20 and includes the following topics: </a:t>
            </a:r>
          </a:p>
          <a:p>
            <a:r>
              <a:rPr lang="en-US" sz="2400" dirty="0">
                <a:solidFill>
                  <a:schemeClr val="tx1"/>
                </a:solidFill>
              </a:rPr>
              <a:t>Inductive and deductive reasoning; financial decision making; set theory and its applications; odds/probability; permutations and combinations; and lastly, logarithmic, exponential, sinusoidal and basic polynomial functions. As well, students have the opportunity to research and present a current event or area of interest using data collection and analysis. </a:t>
            </a:r>
            <a:endParaRPr lang="en-CA" dirty="0"/>
          </a:p>
        </p:txBody>
      </p:sp>
    </p:spTree>
    <p:extLst>
      <p:ext uri="{BB962C8B-B14F-4D97-AF65-F5344CB8AC3E}">
        <p14:creationId xmlns:p14="http://schemas.microsoft.com/office/powerpoint/2010/main" val="3225836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146B-1986-44AD-B6E8-DC3B0AF25857}"/>
              </a:ext>
            </a:extLst>
          </p:cNvPr>
          <p:cNvSpPr>
            <a:spLocks noGrp="1"/>
          </p:cNvSpPr>
          <p:nvPr>
            <p:ph type="title"/>
          </p:nvPr>
        </p:nvSpPr>
        <p:spPr/>
        <p:txBody>
          <a:bodyPr/>
          <a:lstStyle/>
          <a:p>
            <a:r>
              <a:rPr lang="en-CA" dirty="0"/>
              <a:t>Pre-Calculus 30</a:t>
            </a:r>
          </a:p>
        </p:txBody>
      </p:sp>
      <p:sp>
        <p:nvSpPr>
          <p:cNvPr id="3" name="Content Placeholder 2">
            <a:extLst>
              <a:ext uri="{FF2B5EF4-FFF2-40B4-BE49-F238E27FC236}">
                <a16:creationId xmlns:a16="http://schemas.microsoft.com/office/drawing/2014/main" id="{DDC7549B-5496-4F9E-9599-F7EFF7FECB70}"/>
              </a:ext>
            </a:extLst>
          </p:cNvPr>
          <p:cNvSpPr>
            <a:spLocks noGrp="1"/>
          </p:cNvSpPr>
          <p:nvPr>
            <p:ph idx="1"/>
          </p:nvPr>
        </p:nvSpPr>
        <p:spPr/>
        <p:txBody>
          <a:bodyPr>
            <a:normAutofit fontScale="92500" lnSpcReduction="20000"/>
          </a:bodyPr>
          <a:lstStyle/>
          <a:p>
            <a:pPr marL="109728" indent="0">
              <a:buNone/>
            </a:pPr>
            <a:r>
              <a:rPr lang="en-CA" sz="2800" b="1" dirty="0"/>
              <a:t>Pre-Calculus 30-</a:t>
            </a:r>
            <a:r>
              <a:rPr lang="en-CA" sz="2800" dirty="0"/>
              <a:t>Content in this course will meet the needs of students interested in </a:t>
            </a:r>
            <a:r>
              <a:rPr lang="en-CA" sz="2800" dirty="0">
                <a:solidFill>
                  <a:schemeClr val="tx1"/>
                </a:solidFill>
              </a:rPr>
              <a:t>pursuing careers that require university or technical education with a math intensive focus.</a:t>
            </a:r>
          </a:p>
          <a:p>
            <a:pPr marL="109728" indent="0">
              <a:buNone/>
            </a:pPr>
            <a:r>
              <a:rPr lang="en-CA" sz="2800" b="1" i="1" dirty="0">
                <a:solidFill>
                  <a:schemeClr val="tx1"/>
                </a:solidFill>
              </a:rPr>
              <a:t>Prerequisite* </a:t>
            </a:r>
            <a:r>
              <a:rPr lang="en-CA" sz="2800" i="1" dirty="0">
                <a:solidFill>
                  <a:schemeClr val="tx1"/>
                </a:solidFill>
              </a:rPr>
              <a:t>– Pre-Calculus 20 </a:t>
            </a:r>
            <a:endParaRPr lang="en-CA" sz="2800" dirty="0">
              <a:solidFill>
                <a:schemeClr val="tx1"/>
              </a:solidFill>
            </a:endParaRPr>
          </a:p>
          <a:p>
            <a:pPr marL="109728" indent="0">
              <a:buNone/>
            </a:pPr>
            <a:r>
              <a:rPr lang="en-US" sz="2400" dirty="0">
                <a:solidFill>
                  <a:schemeClr val="tx1"/>
                </a:solidFill>
              </a:rPr>
              <a:t>This high-level math course focuses on the following concepts: </a:t>
            </a:r>
          </a:p>
          <a:p>
            <a:r>
              <a:rPr lang="en-US" sz="2400" dirty="0">
                <a:solidFill>
                  <a:schemeClr val="tx1"/>
                </a:solidFill>
              </a:rPr>
              <a:t>Angles; rational and radical functions; operations on and transformations of functions; trigonometric ratios, equations, functions and identities; the unit circle; logarithms; advanced polynomial functions; relations and their inverses; and finally, combinatorics (permutations, combinations and the binomial theorem). </a:t>
            </a:r>
          </a:p>
          <a:p>
            <a:endParaRPr lang="en-CA" dirty="0"/>
          </a:p>
        </p:txBody>
      </p:sp>
    </p:spTree>
    <p:extLst>
      <p:ext uri="{BB962C8B-B14F-4D97-AF65-F5344CB8AC3E}">
        <p14:creationId xmlns:p14="http://schemas.microsoft.com/office/powerpoint/2010/main" val="1418382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8B4E7-11E8-4421-A3EE-2E11492736B2}"/>
              </a:ext>
            </a:extLst>
          </p:cNvPr>
          <p:cNvSpPr>
            <a:spLocks noGrp="1"/>
          </p:cNvSpPr>
          <p:nvPr>
            <p:ph type="title"/>
          </p:nvPr>
        </p:nvSpPr>
        <p:spPr/>
        <p:txBody>
          <a:bodyPr/>
          <a:lstStyle/>
          <a:p>
            <a:r>
              <a:rPr lang="en-CA" dirty="0"/>
              <a:t>Calculus 30</a:t>
            </a:r>
          </a:p>
        </p:txBody>
      </p:sp>
      <p:sp>
        <p:nvSpPr>
          <p:cNvPr id="3" name="Content Placeholder 2">
            <a:extLst>
              <a:ext uri="{FF2B5EF4-FFF2-40B4-BE49-F238E27FC236}">
                <a16:creationId xmlns:a16="http://schemas.microsoft.com/office/drawing/2014/main" id="{D5F1492A-0362-4B98-A035-2C6289FE265A}"/>
              </a:ext>
            </a:extLst>
          </p:cNvPr>
          <p:cNvSpPr>
            <a:spLocks noGrp="1"/>
          </p:cNvSpPr>
          <p:nvPr>
            <p:ph idx="1"/>
          </p:nvPr>
        </p:nvSpPr>
        <p:spPr>
          <a:xfrm>
            <a:off x="913795" y="1625600"/>
            <a:ext cx="10353762" cy="5123543"/>
          </a:xfrm>
        </p:spPr>
        <p:txBody>
          <a:bodyPr>
            <a:normAutofit fontScale="77500" lnSpcReduction="20000"/>
          </a:bodyPr>
          <a:lstStyle/>
          <a:p>
            <a:pPr marL="109728" indent="0">
              <a:buNone/>
            </a:pPr>
            <a:r>
              <a:rPr lang="en-CA" sz="2800" b="1" dirty="0"/>
              <a:t>Calculus 30-</a:t>
            </a:r>
            <a:r>
              <a:rPr lang="en-CA" sz="2800" dirty="0"/>
              <a:t>This course is for students who intend to pursue mathematics or sciences at a post secondary institution. The course includes an in-depth </a:t>
            </a:r>
            <a:r>
              <a:rPr lang="en-CA" sz="2800" dirty="0">
                <a:solidFill>
                  <a:schemeClr val="tx1"/>
                </a:solidFill>
              </a:rPr>
              <a:t>study of limits, derivatives, and integration, as well as practical applications of derivatives and integration</a:t>
            </a:r>
          </a:p>
          <a:p>
            <a:pPr marL="109728" indent="0">
              <a:buNone/>
            </a:pPr>
            <a:r>
              <a:rPr lang="en-CA" sz="2400" b="1" i="1" dirty="0">
                <a:solidFill>
                  <a:schemeClr val="tx1"/>
                </a:solidFill>
              </a:rPr>
              <a:t>*Prerequisite* </a:t>
            </a:r>
            <a:r>
              <a:rPr lang="en-CA" sz="2400" i="1" dirty="0">
                <a:solidFill>
                  <a:schemeClr val="tx1"/>
                </a:solidFill>
              </a:rPr>
              <a:t>– Pre-Calculus 30 </a:t>
            </a:r>
            <a:endParaRPr lang="en-CA" sz="2400" dirty="0">
              <a:solidFill>
                <a:schemeClr val="tx1"/>
              </a:solidFill>
            </a:endParaRPr>
          </a:p>
          <a:p>
            <a:pPr marL="109728" indent="0">
              <a:buNone/>
            </a:pPr>
            <a:r>
              <a:rPr lang="en-US" sz="2400" dirty="0">
                <a:solidFill>
                  <a:schemeClr val="tx1"/>
                </a:solidFill>
              </a:rPr>
              <a:t>This course is designed as an introduction to Calculus and deals with limits; slope of the tangent line; derivatives, and their application to motion, related rates, and maximum and minimum problems; and area and integration, if time permits. Calculus 30 is intended for the student who is academically strong in the field of mathematics. The six units of study covered include: </a:t>
            </a:r>
          </a:p>
          <a:p>
            <a:r>
              <a:rPr lang="en-CA" sz="2400" dirty="0">
                <a:solidFill>
                  <a:schemeClr val="tx1"/>
                </a:solidFill>
              </a:rPr>
              <a:t>Introduction to Calculus </a:t>
            </a:r>
          </a:p>
          <a:p>
            <a:r>
              <a:rPr lang="en-US" sz="2400" dirty="0">
                <a:solidFill>
                  <a:schemeClr val="tx1"/>
                </a:solidFill>
              </a:rPr>
              <a:t>Slopes and Rates of Change </a:t>
            </a:r>
          </a:p>
          <a:p>
            <a:r>
              <a:rPr lang="en-CA" sz="2400" dirty="0">
                <a:solidFill>
                  <a:schemeClr val="tx1"/>
                </a:solidFill>
              </a:rPr>
              <a:t>Derivatives and Their Properties </a:t>
            </a:r>
          </a:p>
          <a:p>
            <a:r>
              <a:rPr lang="en-CA" sz="2400" dirty="0">
                <a:solidFill>
                  <a:schemeClr val="tx1"/>
                </a:solidFill>
              </a:rPr>
              <a:t>Application of Derivatives (Motion) </a:t>
            </a:r>
          </a:p>
          <a:p>
            <a:r>
              <a:rPr lang="en-US" sz="2400" dirty="0">
                <a:solidFill>
                  <a:schemeClr val="tx1"/>
                </a:solidFill>
              </a:rPr>
              <a:t>Applications of Derivatives (Area and Volume) </a:t>
            </a:r>
          </a:p>
          <a:p>
            <a:r>
              <a:rPr lang="en-CA" sz="2400" dirty="0">
                <a:solidFill>
                  <a:schemeClr val="tx1"/>
                </a:solidFill>
              </a:rPr>
              <a:t>Area and Integration </a:t>
            </a:r>
            <a:endParaRPr lang="en-CA" dirty="0"/>
          </a:p>
        </p:txBody>
      </p:sp>
    </p:spTree>
    <p:extLst>
      <p:ext uri="{BB962C8B-B14F-4D97-AF65-F5344CB8AC3E}">
        <p14:creationId xmlns:p14="http://schemas.microsoft.com/office/powerpoint/2010/main" val="2539480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E6858-7996-4646-8E21-4C8C5B5E05C9}"/>
              </a:ext>
            </a:extLst>
          </p:cNvPr>
          <p:cNvSpPr>
            <a:spLocks noGrp="1"/>
          </p:cNvSpPr>
          <p:nvPr>
            <p:ph type="title"/>
          </p:nvPr>
        </p:nvSpPr>
        <p:spPr>
          <a:xfrm>
            <a:off x="924443" y="340179"/>
            <a:ext cx="10353762" cy="1257300"/>
          </a:xfrm>
        </p:spPr>
        <p:txBody>
          <a:bodyPr/>
          <a:lstStyle/>
          <a:p>
            <a:r>
              <a:rPr lang="en-CA" dirty="0">
                <a:highlight>
                  <a:srgbClr val="00FFFF"/>
                </a:highlight>
              </a:rPr>
              <a:t>Science </a:t>
            </a:r>
          </a:p>
        </p:txBody>
      </p:sp>
      <p:sp>
        <p:nvSpPr>
          <p:cNvPr id="3" name="Content Placeholder 2">
            <a:extLst>
              <a:ext uri="{FF2B5EF4-FFF2-40B4-BE49-F238E27FC236}">
                <a16:creationId xmlns:a16="http://schemas.microsoft.com/office/drawing/2014/main" id="{FD40D2C3-9ED0-4440-BC97-FDB63C142F4D}"/>
              </a:ext>
            </a:extLst>
          </p:cNvPr>
          <p:cNvSpPr>
            <a:spLocks noGrp="1"/>
          </p:cNvSpPr>
          <p:nvPr>
            <p:ph idx="1"/>
          </p:nvPr>
        </p:nvSpPr>
        <p:spPr>
          <a:xfrm>
            <a:off x="913795" y="1358537"/>
            <a:ext cx="10353762" cy="5355772"/>
          </a:xfrm>
        </p:spPr>
        <p:txBody>
          <a:bodyPr>
            <a:normAutofit lnSpcReduction="10000"/>
          </a:bodyPr>
          <a:lstStyle/>
          <a:p>
            <a:pPr marL="109728" indent="0">
              <a:buNone/>
            </a:pPr>
            <a:r>
              <a:rPr lang="en-US" sz="2300" dirty="0"/>
              <a:t>        Grade 10</a:t>
            </a:r>
          </a:p>
          <a:p>
            <a:pPr lvl="2"/>
            <a:r>
              <a:rPr lang="en-US" u="sng" dirty="0"/>
              <a:t>Science 10</a:t>
            </a:r>
          </a:p>
          <a:p>
            <a:pPr marL="630936" lvl="2" indent="0">
              <a:buNone/>
            </a:pPr>
            <a:r>
              <a:rPr lang="en-US" sz="2300" dirty="0"/>
              <a:t>Grade 11</a:t>
            </a:r>
          </a:p>
          <a:p>
            <a:pPr lvl="2"/>
            <a:r>
              <a:rPr lang="en-US" dirty="0"/>
              <a:t>Health Science 20</a:t>
            </a:r>
          </a:p>
          <a:p>
            <a:pPr lvl="2"/>
            <a:r>
              <a:rPr lang="en-US" u="sng" dirty="0"/>
              <a:t>Environmental Science 20</a:t>
            </a:r>
          </a:p>
          <a:p>
            <a:pPr lvl="2"/>
            <a:r>
              <a:rPr lang="en-US" u="sng" dirty="0"/>
              <a:t>Physical Science 20</a:t>
            </a:r>
          </a:p>
          <a:p>
            <a:pPr lvl="2"/>
            <a:r>
              <a:rPr lang="en-US" dirty="0"/>
              <a:t>Computer Science 20</a:t>
            </a:r>
          </a:p>
          <a:p>
            <a:pPr marL="630936" lvl="2" indent="0">
              <a:buNone/>
            </a:pPr>
            <a:r>
              <a:rPr lang="en-US" sz="2300" dirty="0"/>
              <a:t>Grade 12</a:t>
            </a:r>
          </a:p>
          <a:p>
            <a:pPr lvl="2"/>
            <a:r>
              <a:rPr lang="en-US" u="sng" dirty="0"/>
              <a:t>Biology 30</a:t>
            </a:r>
          </a:p>
          <a:p>
            <a:pPr lvl="2"/>
            <a:r>
              <a:rPr lang="en-US" dirty="0"/>
              <a:t>Earth Science 30</a:t>
            </a:r>
          </a:p>
          <a:p>
            <a:pPr lvl="2"/>
            <a:r>
              <a:rPr lang="en-US" u="sng" dirty="0"/>
              <a:t>Physics 30</a:t>
            </a:r>
          </a:p>
          <a:p>
            <a:pPr lvl="2"/>
            <a:r>
              <a:rPr lang="en-US" u="sng" dirty="0"/>
              <a:t>Chemistry 30</a:t>
            </a:r>
          </a:p>
          <a:p>
            <a:pPr lvl="2"/>
            <a:r>
              <a:rPr lang="en-US" dirty="0"/>
              <a:t>Computer Science 30</a:t>
            </a:r>
          </a:p>
          <a:p>
            <a:pPr lvl="2"/>
            <a:endParaRPr lang="en-US" dirty="0"/>
          </a:p>
          <a:p>
            <a:pPr lvl="2"/>
            <a:endParaRPr lang="en-US" dirty="0"/>
          </a:p>
          <a:p>
            <a:pPr lvl="2"/>
            <a:endParaRPr lang="en-US" dirty="0"/>
          </a:p>
          <a:p>
            <a:pPr lvl="2"/>
            <a:endParaRPr lang="en-US" dirty="0"/>
          </a:p>
          <a:p>
            <a:pPr marL="630936" lvl="2" indent="0">
              <a:buNone/>
            </a:pPr>
            <a:endParaRPr lang="en-US" sz="2300" dirty="0"/>
          </a:p>
          <a:p>
            <a:pPr marL="630936" lvl="2" indent="0">
              <a:buNone/>
            </a:pPr>
            <a:endParaRPr lang="en-US" sz="2300" dirty="0"/>
          </a:p>
          <a:p>
            <a:pPr lvl="2"/>
            <a:endParaRPr lang="en-US" dirty="0"/>
          </a:p>
          <a:p>
            <a:endParaRPr lang="en-CA" dirty="0"/>
          </a:p>
        </p:txBody>
      </p:sp>
    </p:spTree>
    <p:extLst>
      <p:ext uri="{BB962C8B-B14F-4D97-AF65-F5344CB8AC3E}">
        <p14:creationId xmlns:p14="http://schemas.microsoft.com/office/powerpoint/2010/main" val="551239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09171-EE6E-4071-9EA9-CFD6317B03E6}"/>
              </a:ext>
            </a:extLst>
          </p:cNvPr>
          <p:cNvSpPr>
            <a:spLocks noGrp="1"/>
          </p:cNvSpPr>
          <p:nvPr>
            <p:ph type="title"/>
          </p:nvPr>
        </p:nvSpPr>
        <p:spPr>
          <a:xfrm>
            <a:off x="919119" y="101600"/>
            <a:ext cx="10353762" cy="1257300"/>
          </a:xfrm>
        </p:spPr>
        <p:txBody>
          <a:bodyPr/>
          <a:lstStyle/>
          <a:p>
            <a:r>
              <a:rPr lang="en-CA" dirty="0"/>
              <a:t>Science </a:t>
            </a:r>
          </a:p>
        </p:txBody>
      </p:sp>
      <p:pic>
        <p:nvPicPr>
          <p:cNvPr id="5" name="Content Placeholder 4">
            <a:extLst>
              <a:ext uri="{FF2B5EF4-FFF2-40B4-BE49-F238E27FC236}">
                <a16:creationId xmlns:a16="http://schemas.microsoft.com/office/drawing/2014/main" id="{BE3D4AF6-1206-424C-8D1F-BFC4BB60C316}"/>
              </a:ext>
            </a:extLst>
          </p:cNvPr>
          <p:cNvPicPr>
            <a:picLocks noGrp="1" noChangeAspect="1"/>
          </p:cNvPicPr>
          <p:nvPr>
            <p:ph idx="1"/>
          </p:nvPr>
        </p:nvPicPr>
        <p:blipFill>
          <a:blip r:embed="rId2"/>
          <a:stretch>
            <a:fillRect/>
          </a:stretch>
        </p:blipFill>
        <p:spPr>
          <a:xfrm>
            <a:off x="2236213" y="1358900"/>
            <a:ext cx="7719574" cy="4901068"/>
          </a:xfrm>
        </p:spPr>
      </p:pic>
    </p:spTree>
    <p:extLst>
      <p:ext uri="{BB962C8B-B14F-4D97-AF65-F5344CB8AC3E}">
        <p14:creationId xmlns:p14="http://schemas.microsoft.com/office/powerpoint/2010/main" val="2818075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60D1-2CCE-42FA-8D17-A33BA225FB58}"/>
              </a:ext>
            </a:extLst>
          </p:cNvPr>
          <p:cNvSpPr>
            <a:spLocks noGrp="1"/>
          </p:cNvSpPr>
          <p:nvPr>
            <p:ph type="title"/>
          </p:nvPr>
        </p:nvSpPr>
        <p:spPr/>
        <p:txBody>
          <a:bodyPr/>
          <a:lstStyle/>
          <a:p>
            <a:r>
              <a:rPr lang="en-CA" dirty="0"/>
              <a:t>Science 10</a:t>
            </a:r>
          </a:p>
        </p:txBody>
      </p:sp>
      <p:sp>
        <p:nvSpPr>
          <p:cNvPr id="3" name="Content Placeholder 2">
            <a:extLst>
              <a:ext uri="{FF2B5EF4-FFF2-40B4-BE49-F238E27FC236}">
                <a16:creationId xmlns:a16="http://schemas.microsoft.com/office/drawing/2014/main" id="{A4C69884-8003-4D36-A4D9-86A7077C7520}"/>
              </a:ext>
            </a:extLst>
          </p:cNvPr>
          <p:cNvSpPr>
            <a:spLocks noGrp="1"/>
          </p:cNvSpPr>
          <p:nvPr>
            <p:ph idx="1"/>
          </p:nvPr>
        </p:nvSpPr>
        <p:spPr/>
        <p:txBody>
          <a:bodyPr>
            <a:normAutofit fontScale="70000" lnSpcReduction="20000"/>
          </a:bodyPr>
          <a:lstStyle/>
          <a:p>
            <a:r>
              <a:rPr lang="en-CA" sz="3200" b="1" dirty="0">
                <a:solidFill>
                  <a:schemeClr val="tx1"/>
                </a:solidFill>
                <a:latin typeface="Arial" panose="020B0604020202020204" pitchFamily="34" charset="0"/>
              </a:rPr>
              <a:t>SCIENCE 10  </a:t>
            </a:r>
          </a:p>
          <a:p>
            <a:r>
              <a:rPr lang="en-US" dirty="0">
                <a:solidFill>
                  <a:schemeClr val="tx1"/>
                </a:solidFill>
                <a:latin typeface="Arial" panose="020B0604020202020204" pitchFamily="34" charset="0"/>
              </a:rPr>
              <a:t>The Grade 10 program provides students with the introductory knowledge and skills needed for Biology, Chemistry and Physics. Topics include science topics in senior science courses, consequence of human actions, mechanisms influencing climate, biodiversity, biogeochemical cycles, chemical reactions, energy change, chemical formulas, conservation of mass, reaction rate, speed, acceleration, force and motion. There is some laboratory work which will aid in the development and understanding of the theory presented. The units of study are: </a:t>
            </a:r>
          </a:p>
          <a:p>
            <a:pPr marL="285750" indent="-285750">
              <a:buFont typeface="Arial" panose="020B0604020202020204" pitchFamily="34" charset="0"/>
              <a:buChar char="•"/>
            </a:pPr>
            <a:r>
              <a:rPr lang="en-US" dirty="0">
                <a:solidFill>
                  <a:schemeClr val="tx1"/>
                </a:solidFill>
                <a:latin typeface="Arial" panose="020B0604020202020204" pitchFamily="34" charset="0"/>
              </a:rPr>
              <a:t>Career Education</a:t>
            </a:r>
          </a:p>
          <a:p>
            <a:pPr marL="285750" indent="-285750">
              <a:buFont typeface="Arial" panose="020B0604020202020204" pitchFamily="34" charset="0"/>
              <a:buChar char="•"/>
            </a:pPr>
            <a:r>
              <a:rPr lang="en-US" dirty="0">
                <a:solidFill>
                  <a:schemeClr val="tx1"/>
                </a:solidFill>
                <a:latin typeface="Arial" panose="020B0604020202020204" pitchFamily="34" charset="0"/>
              </a:rPr>
              <a:t>Student-Directed Study</a:t>
            </a:r>
          </a:p>
          <a:p>
            <a:pPr marL="285750" indent="-285750">
              <a:buFont typeface="Arial" panose="020B0604020202020204" pitchFamily="34" charset="0"/>
              <a:buChar char="•"/>
            </a:pPr>
            <a:r>
              <a:rPr lang="en-US" dirty="0">
                <a:solidFill>
                  <a:schemeClr val="tx1"/>
                </a:solidFill>
                <a:latin typeface="Arial" panose="020B0604020202020204" pitchFamily="34" charset="0"/>
              </a:rPr>
              <a:t>Force and Motion in Our World </a:t>
            </a:r>
          </a:p>
          <a:p>
            <a:pPr marL="285750" indent="-285750">
              <a:buFont typeface="Arial" panose="020B0604020202020204" pitchFamily="34" charset="0"/>
              <a:buChar char="•"/>
            </a:pPr>
            <a:r>
              <a:rPr lang="en-CA" dirty="0">
                <a:solidFill>
                  <a:schemeClr val="tx1"/>
                </a:solidFill>
                <a:latin typeface="Arial" panose="020B0604020202020204" pitchFamily="34" charset="0"/>
              </a:rPr>
              <a:t>Chemical Reactions </a:t>
            </a:r>
          </a:p>
          <a:p>
            <a:pPr marL="285750" indent="-285750">
              <a:buFont typeface="Arial" panose="020B0604020202020204" pitchFamily="34" charset="0"/>
              <a:buChar char="•"/>
            </a:pPr>
            <a:r>
              <a:rPr lang="en-US" dirty="0">
                <a:solidFill>
                  <a:schemeClr val="tx1"/>
                </a:solidFill>
                <a:latin typeface="Arial" panose="020B0604020202020204" pitchFamily="34" charset="0"/>
              </a:rPr>
              <a:t>Climate and Ecosystem Dynamics</a:t>
            </a:r>
          </a:p>
          <a:p>
            <a:endParaRPr lang="en-CA" dirty="0"/>
          </a:p>
        </p:txBody>
      </p:sp>
    </p:spTree>
    <p:extLst>
      <p:ext uri="{BB962C8B-B14F-4D97-AF65-F5344CB8AC3E}">
        <p14:creationId xmlns:p14="http://schemas.microsoft.com/office/powerpoint/2010/main" val="1686517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10DE5-1F5F-4FDA-9AEE-1485F6571452}"/>
              </a:ext>
            </a:extLst>
          </p:cNvPr>
          <p:cNvSpPr>
            <a:spLocks noGrp="1"/>
          </p:cNvSpPr>
          <p:nvPr>
            <p:ph type="title"/>
          </p:nvPr>
        </p:nvSpPr>
        <p:spPr/>
        <p:txBody>
          <a:bodyPr/>
          <a:lstStyle/>
          <a:p>
            <a:r>
              <a:rPr lang="en-CA" dirty="0"/>
              <a:t>Health Science 20</a:t>
            </a:r>
          </a:p>
        </p:txBody>
      </p:sp>
      <p:sp>
        <p:nvSpPr>
          <p:cNvPr id="3" name="Content Placeholder 2">
            <a:extLst>
              <a:ext uri="{FF2B5EF4-FFF2-40B4-BE49-F238E27FC236}">
                <a16:creationId xmlns:a16="http://schemas.microsoft.com/office/drawing/2014/main" id="{7500A0E8-59BD-41BC-8194-E8B77E24F99D}"/>
              </a:ext>
            </a:extLst>
          </p:cNvPr>
          <p:cNvSpPr>
            <a:spLocks noGrp="1"/>
          </p:cNvSpPr>
          <p:nvPr>
            <p:ph idx="1"/>
          </p:nvPr>
        </p:nvSpPr>
        <p:spPr/>
        <p:txBody>
          <a:bodyPr>
            <a:normAutofit fontScale="47500" lnSpcReduction="20000"/>
          </a:bodyPr>
          <a:lstStyle/>
          <a:p>
            <a:r>
              <a:rPr lang="en-CA" sz="3200" b="1" dirty="0">
                <a:solidFill>
                  <a:schemeClr val="tx1"/>
                </a:solidFill>
                <a:latin typeface="Arial" panose="020B0604020202020204" pitchFamily="34" charset="0"/>
              </a:rPr>
              <a:t>HEALTH SCIENCES 20 </a:t>
            </a:r>
          </a:p>
          <a:p>
            <a:r>
              <a:rPr lang="en-CA" sz="3600" b="1" i="1" dirty="0">
                <a:solidFill>
                  <a:schemeClr val="tx1"/>
                </a:solidFill>
                <a:latin typeface="Arial" panose="020B0604020202020204" pitchFamily="34" charset="0"/>
              </a:rPr>
              <a:t>*</a:t>
            </a:r>
            <a:r>
              <a:rPr lang="en-CA" b="1" i="1" dirty="0">
                <a:solidFill>
                  <a:schemeClr val="tx1"/>
                </a:solidFill>
                <a:latin typeface="Arial" panose="020B0604020202020204" pitchFamily="34" charset="0"/>
              </a:rPr>
              <a:t>Pre-requisite* </a:t>
            </a:r>
            <a:r>
              <a:rPr lang="en-CA" i="1" dirty="0">
                <a:solidFill>
                  <a:schemeClr val="tx1"/>
                </a:solidFill>
                <a:latin typeface="Arial" panose="020B0604020202020204" pitchFamily="34" charset="0"/>
              </a:rPr>
              <a:t>- Science 10 </a:t>
            </a:r>
            <a:endParaRPr lang="en-CA" dirty="0">
              <a:solidFill>
                <a:schemeClr val="tx1"/>
              </a:solidFill>
              <a:latin typeface="Arial" panose="020B0604020202020204" pitchFamily="34" charset="0"/>
            </a:endParaRPr>
          </a:p>
          <a:p>
            <a:r>
              <a:rPr lang="en-US" sz="2400" dirty="0">
                <a:solidFill>
                  <a:schemeClr val="tx1"/>
                </a:solidFill>
                <a:latin typeface="Arial" panose="020B0604020202020204" pitchFamily="34" charset="0"/>
              </a:rPr>
              <a:t>This course will challenge students to look at the health science field from holistic and analytic perspectives to provide a basis for making sound personal health choices. Students will examine the range of philosophies that guide health care and consider ethical decision within those contexts. Understanding the basic anatomy and physiology of the human body will provide a context for studying the normal and abnormal functioning of various body systems, including the role of nutrition and metabolism. Lastly, students will examine diagnostic tools and procedures and how they are used to inform treatment. Students will also investigate the range of health science careers and post-secondary programs available in Saskatchewan.  Units of study include:</a:t>
            </a:r>
          </a:p>
          <a:p>
            <a:pPr marL="285750" indent="-285750">
              <a:buFont typeface="Arial" panose="020B0604020202020204" pitchFamily="34" charset="0"/>
              <a:buChar char="•"/>
            </a:pPr>
            <a:r>
              <a:rPr lang="en-US" sz="2400" dirty="0">
                <a:solidFill>
                  <a:schemeClr val="tx1"/>
                </a:solidFill>
                <a:latin typeface="Arial" panose="020B0604020202020204" pitchFamily="34" charset="0"/>
              </a:rPr>
              <a:t>Unit One: Health Care Philosophies and Ethics</a:t>
            </a:r>
          </a:p>
          <a:p>
            <a:pPr marL="285750" indent="-285750">
              <a:buFont typeface="Arial" panose="020B0604020202020204" pitchFamily="34" charset="0"/>
              <a:buChar char="•"/>
            </a:pPr>
            <a:r>
              <a:rPr lang="en-US" sz="2400" dirty="0">
                <a:solidFill>
                  <a:schemeClr val="tx1"/>
                </a:solidFill>
                <a:latin typeface="Arial" panose="020B0604020202020204" pitchFamily="34" charset="0"/>
              </a:rPr>
              <a:t>Unit Two: Human body</a:t>
            </a:r>
          </a:p>
          <a:p>
            <a:pPr marL="285750" indent="-285750">
              <a:buFont typeface="Arial" panose="020B0604020202020204" pitchFamily="34" charset="0"/>
              <a:buChar char="•"/>
            </a:pPr>
            <a:r>
              <a:rPr lang="en-US" sz="2400" dirty="0">
                <a:solidFill>
                  <a:schemeClr val="tx1"/>
                </a:solidFill>
                <a:latin typeface="Arial" panose="020B0604020202020204" pitchFamily="34" charset="0"/>
              </a:rPr>
              <a:t>Unit Three: Nutrition</a:t>
            </a:r>
          </a:p>
          <a:p>
            <a:pPr marL="285750" indent="-285750">
              <a:buFont typeface="Arial" panose="020B0604020202020204" pitchFamily="34" charset="0"/>
              <a:buChar char="•"/>
            </a:pPr>
            <a:r>
              <a:rPr lang="en-US" sz="2400" dirty="0">
                <a:solidFill>
                  <a:schemeClr val="tx1"/>
                </a:solidFill>
                <a:latin typeface="Arial" panose="020B0604020202020204" pitchFamily="34" charset="0"/>
              </a:rPr>
              <a:t>Unit Four: Diagnostics and Treatment</a:t>
            </a:r>
          </a:p>
          <a:p>
            <a:pPr marL="285750" indent="-285750">
              <a:buFont typeface="Arial" panose="020B0604020202020204" pitchFamily="34" charset="0"/>
              <a:buChar char="•"/>
            </a:pPr>
            <a:r>
              <a:rPr lang="en-US" sz="2400" dirty="0">
                <a:solidFill>
                  <a:schemeClr val="tx1"/>
                </a:solidFill>
                <a:latin typeface="Arial" panose="020B0604020202020204" pitchFamily="34" charset="0"/>
              </a:rPr>
              <a:t>Unit Five: Career Exploration</a:t>
            </a:r>
          </a:p>
          <a:p>
            <a:pPr marL="285750" indent="-285750">
              <a:buFont typeface="Arial" panose="020B0604020202020204" pitchFamily="34" charset="0"/>
              <a:buChar char="•"/>
            </a:pPr>
            <a:r>
              <a:rPr lang="en-US" sz="2400" dirty="0">
                <a:solidFill>
                  <a:schemeClr val="tx1"/>
                </a:solidFill>
                <a:latin typeface="Arial" panose="020B0604020202020204" pitchFamily="34" charset="0"/>
              </a:rPr>
              <a:t>Unit Six: Student-Directed Study</a:t>
            </a:r>
          </a:p>
          <a:p>
            <a:endParaRPr lang="en-CA" dirty="0"/>
          </a:p>
        </p:txBody>
      </p:sp>
    </p:spTree>
    <p:extLst>
      <p:ext uri="{BB962C8B-B14F-4D97-AF65-F5344CB8AC3E}">
        <p14:creationId xmlns:p14="http://schemas.microsoft.com/office/powerpoint/2010/main" val="2617243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3A469-F839-4520-A9DE-386F6BEA3C68}"/>
              </a:ext>
            </a:extLst>
          </p:cNvPr>
          <p:cNvSpPr>
            <a:spLocks noGrp="1"/>
          </p:cNvSpPr>
          <p:nvPr>
            <p:ph type="title"/>
          </p:nvPr>
        </p:nvSpPr>
        <p:spPr/>
        <p:txBody>
          <a:bodyPr/>
          <a:lstStyle/>
          <a:p>
            <a:r>
              <a:rPr lang="en-CA" dirty="0"/>
              <a:t>Environmental Science 20</a:t>
            </a:r>
          </a:p>
        </p:txBody>
      </p:sp>
      <p:sp>
        <p:nvSpPr>
          <p:cNvPr id="3" name="Content Placeholder 2">
            <a:extLst>
              <a:ext uri="{FF2B5EF4-FFF2-40B4-BE49-F238E27FC236}">
                <a16:creationId xmlns:a16="http://schemas.microsoft.com/office/drawing/2014/main" id="{7385EDA8-A59A-4CAD-AAD1-3EE627CE49C6}"/>
              </a:ext>
            </a:extLst>
          </p:cNvPr>
          <p:cNvSpPr>
            <a:spLocks noGrp="1"/>
          </p:cNvSpPr>
          <p:nvPr>
            <p:ph idx="1"/>
          </p:nvPr>
        </p:nvSpPr>
        <p:spPr/>
        <p:txBody>
          <a:bodyPr>
            <a:normAutofit fontScale="47500" lnSpcReduction="20000"/>
          </a:bodyPr>
          <a:lstStyle/>
          <a:p>
            <a:r>
              <a:rPr lang="en-CA" sz="3200" b="1" dirty="0">
                <a:solidFill>
                  <a:schemeClr val="tx1"/>
                </a:solidFill>
                <a:latin typeface="Arial" panose="020B0604020202020204" pitchFamily="34" charset="0"/>
              </a:rPr>
              <a:t>ENVIRONMENTAL SCIENCE 20 </a:t>
            </a:r>
          </a:p>
          <a:p>
            <a:r>
              <a:rPr lang="en-CA" sz="3600" b="1" i="1" dirty="0">
                <a:solidFill>
                  <a:schemeClr val="tx1"/>
                </a:solidFill>
                <a:latin typeface="Arial" panose="020B0604020202020204" pitchFamily="34" charset="0"/>
              </a:rPr>
              <a:t>*</a:t>
            </a:r>
            <a:r>
              <a:rPr lang="en-CA" b="1" i="1" dirty="0">
                <a:solidFill>
                  <a:schemeClr val="tx1"/>
                </a:solidFill>
                <a:latin typeface="Arial" panose="020B0604020202020204" pitchFamily="34" charset="0"/>
              </a:rPr>
              <a:t>Prerequisite* </a:t>
            </a:r>
            <a:r>
              <a:rPr lang="en-CA" i="1" dirty="0">
                <a:solidFill>
                  <a:schemeClr val="tx1"/>
                </a:solidFill>
                <a:latin typeface="Arial" panose="020B0604020202020204" pitchFamily="34" charset="0"/>
              </a:rPr>
              <a:t>–Science 10 </a:t>
            </a:r>
            <a:endParaRPr lang="en-CA" dirty="0">
              <a:solidFill>
                <a:schemeClr val="tx1"/>
              </a:solidFill>
              <a:latin typeface="Arial" panose="020B0604020202020204" pitchFamily="34" charset="0"/>
            </a:endParaRPr>
          </a:p>
          <a:p>
            <a:r>
              <a:rPr lang="en-US" dirty="0">
                <a:solidFill>
                  <a:schemeClr val="tx1"/>
                </a:solidFill>
                <a:latin typeface="Arial" panose="020B0604020202020204" pitchFamily="34" charset="0"/>
              </a:rPr>
              <a:t>Students will learn how to examine local and global environmental issues such as climate change, water, soil, and air quality, urbanization, bio resource management, waste handling and disposal, land-use planning, and the impacts of agriculture and industry on the environment from scientific and Indigenous knowledge perspectives. Students will examine the role of environmental policies and ethics on decision making, and will investigate environmental science related careers. Student directed studies will lead to the development of environmental action plans. The units are</a:t>
            </a:r>
          </a:p>
          <a:p>
            <a:pPr marL="285750" indent="-285750">
              <a:buFont typeface="Arial" panose="020B0604020202020204" pitchFamily="34" charset="0"/>
              <a:buChar char="•"/>
            </a:pPr>
            <a:r>
              <a:rPr lang="en-US" dirty="0">
                <a:solidFill>
                  <a:schemeClr val="tx1"/>
                </a:solidFill>
                <a:latin typeface="Arial" panose="020B0604020202020204" pitchFamily="34" charset="0"/>
              </a:rPr>
              <a:t>Unit One: Career Exploration</a:t>
            </a:r>
          </a:p>
          <a:p>
            <a:pPr marL="285750" indent="-285750">
              <a:buFont typeface="Arial" panose="020B0604020202020204" pitchFamily="34" charset="0"/>
              <a:buChar char="•"/>
            </a:pPr>
            <a:r>
              <a:rPr lang="en-US" dirty="0">
                <a:solidFill>
                  <a:schemeClr val="tx1"/>
                </a:solidFill>
                <a:latin typeface="Arial" panose="020B0604020202020204" pitchFamily="34" charset="0"/>
              </a:rPr>
              <a:t>Unit Two: Student-Directed Study</a:t>
            </a:r>
          </a:p>
          <a:p>
            <a:pPr marL="285750" indent="-285750">
              <a:buFont typeface="Arial" panose="020B0604020202020204" pitchFamily="34" charset="0"/>
              <a:buChar char="•"/>
            </a:pPr>
            <a:r>
              <a:rPr lang="en-US" dirty="0">
                <a:solidFill>
                  <a:schemeClr val="tx1"/>
                </a:solidFill>
                <a:latin typeface="Arial" panose="020B0604020202020204" pitchFamily="34" charset="0"/>
              </a:rPr>
              <a:t>Unit Three: Integrative Nature of Environmental Science</a:t>
            </a:r>
          </a:p>
          <a:p>
            <a:pPr marL="285750" indent="-285750">
              <a:buFont typeface="Arial" panose="020B0604020202020204" pitchFamily="34" charset="0"/>
              <a:buChar char="•"/>
            </a:pPr>
            <a:r>
              <a:rPr lang="en-US" dirty="0">
                <a:solidFill>
                  <a:schemeClr val="tx1"/>
                </a:solidFill>
                <a:latin typeface="Arial" panose="020B0604020202020204" pitchFamily="34" charset="0"/>
              </a:rPr>
              <a:t>Unit Four: Atmospheric Systems</a:t>
            </a:r>
          </a:p>
          <a:p>
            <a:pPr marL="285750" indent="-285750">
              <a:buFont typeface="Arial" panose="020B0604020202020204" pitchFamily="34" charset="0"/>
              <a:buChar char="•"/>
            </a:pPr>
            <a:r>
              <a:rPr lang="en-US" dirty="0">
                <a:solidFill>
                  <a:schemeClr val="tx1"/>
                </a:solidFill>
                <a:latin typeface="Arial" panose="020B0604020202020204" pitchFamily="34" charset="0"/>
              </a:rPr>
              <a:t>Unit Five: Human Population</a:t>
            </a:r>
          </a:p>
          <a:p>
            <a:pPr marL="285750" indent="-285750">
              <a:buFont typeface="Arial" panose="020B0604020202020204" pitchFamily="34" charset="0"/>
              <a:buChar char="•"/>
            </a:pPr>
            <a:r>
              <a:rPr lang="en-US" dirty="0">
                <a:solidFill>
                  <a:schemeClr val="tx1"/>
                </a:solidFill>
                <a:latin typeface="Arial" panose="020B0604020202020204" pitchFamily="34" charset="0"/>
              </a:rPr>
              <a:t>Unit Six: Aquatic Systems</a:t>
            </a:r>
          </a:p>
          <a:p>
            <a:pPr marL="285750" indent="-285750">
              <a:buFont typeface="Arial" panose="020B0604020202020204" pitchFamily="34" charset="0"/>
              <a:buChar char="•"/>
            </a:pPr>
            <a:r>
              <a:rPr lang="en-US" dirty="0">
                <a:solidFill>
                  <a:schemeClr val="tx1"/>
                </a:solidFill>
                <a:latin typeface="Arial" panose="020B0604020202020204" pitchFamily="34" charset="0"/>
              </a:rPr>
              <a:t>Unit Seven: Terrestrial Ecosystems</a:t>
            </a:r>
            <a:endParaRPr lang="en-CA" dirty="0"/>
          </a:p>
        </p:txBody>
      </p:sp>
    </p:spTree>
    <p:extLst>
      <p:ext uri="{BB962C8B-B14F-4D97-AF65-F5344CB8AC3E}">
        <p14:creationId xmlns:p14="http://schemas.microsoft.com/office/powerpoint/2010/main" val="2100891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4B8BE-000E-4946-83FB-DEE9AD4E1D86}"/>
              </a:ext>
            </a:extLst>
          </p:cNvPr>
          <p:cNvSpPr>
            <a:spLocks noGrp="1"/>
          </p:cNvSpPr>
          <p:nvPr>
            <p:ph type="title"/>
          </p:nvPr>
        </p:nvSpPr>
        <p:spPr/>
        <p:txBody>
          <a:bodyPr/>
          <a:lstStyle/>
          <a:p>
            <a:r>
              <a:rPr lang="en-CA" dirty="0"/>
              <a:t>Physical Science 20</a:t>
            </a:r>
          </a:p>
        </p:txBody>
      </p:sp>
      <p:sp>
        <p:nvSpPr>
          <p:cNvPr id="3" name="Content Placeholder 2">
            <a:extLst>
              <a:ext uri="{FF2B5EF4-FFF2-40B4-BE49-F238E27FC236}">
                <a16:creationId xmlns:a16="http://schemas.microsoft.com/office/drawing/2014/main" id="{4BC95D0B-CF0A-4505-8608-8C40936C7F22}"/>
              </a:ext>
            </a:extLst>
          </p:cNvPr>
          <p:cNvSpPr>
            <a:spLocks noGrp="1"/>
          </p:cNvSpPr>
          <p:nvPr>
            <p:ph idx="1"/>
          </p:nvPr>
        </p:nvSpPr>
        <p:spPr/>
        <p:txBody>
          <a:bodyPr>
            <a:normAutofit fontScale="62500" lnSpcReduction="20000"/>
          </a:bodyPr>
          <a:lstStyle/>
          <a:p>
            <a:r>
              <a:rPr lang="en-CA" sz="3200" b="1" dirty="0">
                <a:solidFill>
                  <a:schemeClr val="tx1"/>
                </a:solidFill>
                <a:latin typeface="Arial" panose="020B0604020202020204" pitchFamily="34" charset="0"/>
              </a:rPr>
              <a:t>PHYSICAL SCIENCE 20 </a:t>
            </a:r>
          </a:p>
          <a:p>
            <a:r>
              <a:rPr lang="en-CA" b="1" i="1" dirty="0">
                <a:solidFill>
                  <a:schemeClr val="tx1"/>
                </a:solidFill>
                <a:latin typeface="Arial" panose="020B0604020202020204" pitchFamily="34" charset="0"/>
              </a:rPr>
              <a:t>*Prerequisite* </a:t>
            </a:r>
            <a:r>
              <a:rPr lang="en-CA" i="1" dirty="0">
                <a:solidFill>
                  <a:schemeClr val="tx1"/>
                </a:solidFill>
                <a:latin typeface="Arial" panose="020B0604020202020204" pitchFamily="34" charset="0"/>
              </a:rPr>
              <a:t>– Science 10 </a:t>
            </a:r>
            <a:endParaRPr lang="en-CA" dirty="0">
              <a:solidFill>
                <a:schemeClr val="tx1"/>
              </a:solidFill>
              <a:latin typeface="Arial" panose="020B0604020202020204" pitchFamily="34" charset="0"/>
            </a:endParaRPr>
          </a:p>
          <a:p>
            <a:r>
              <a:rPr lang="en-US" dirty="0">
                <a:solidFill>
                  <a:schemeClr val="tx1"/>
                </a:solidFill>
                <a:latin typeface="Arial" panose="020B0604020202020204" pitchFamily="34" charset="0"/>
              </a:rPr>
              <a:t>This course combines chemistry and physics in an integrated manner to investigate concepts related to heating and cooling, the foundations of chemistry, including the mole and quantitative analysis of molecules and chemical reactions, and the characteristics and properties of waves. An overarching theme is the study of the enterprise of public and private science as it occurs in agriculture, industry, and universities to help students better understand various physical science related career paths. Student inquiry will guide independent investigations of physical science phenomena.  The units are:</a:t>
            </a:r>
          </a:p>
          <a:p>
            <a:pPr marL="285750" indent="-285750">
              <a:buFont typeface="Arial" panose="020B0604020202020204" pitchFamily="34" charset="0"/>
              <a:buChar char="•"/>
            </a:pPr>
            <a:r>
              <a:rPr lang="en-US" dirty="0">
                <a:solidFill>
                  <a:schemeClr val="tx1"/>
                </a:solidFill>
                <a:latin typeface="Arial" panose="020B0604020202020204" pitchFamily="34" charset="0"/>
              </a:rPr>
              <a:t>Unit One: Career Exploration</a:t>
            </a:r>
          </a:p>
          <a:p>
            <a:pPr marL="285750" indent="-285750">
              <a:buFont typeface="Arial" panose="020B0604020202020204" pitchFamily="34" charset="0"/>
              <a:buChar char="•"/>
            </a:pPr>
            <a:r>
              <a:rPr lang="en-US" dirty="0">
                <a:solidFill>
                  <a:schemeClr val="tx1"/>
                </a:solidFill>
                <a:latin typeface="Arial" panose="020B0604020202020204" pitchFamily="34" charset="0"/>
              </a:rPr>
              <a:t>Unit Two: Student-Directed Study</a:t>
            </a:r>
          </a:p>
          <a:p>
            <a:pPr marL="285750" indent="-285750">
              <a:buFont typeface="Arial" panose="020B0604020202020204" pitchFamily="34" charset="0"/>
              <a:buChar char="•"/>
            </a:pPr>
            <a:r>
              <a:rPr lang="en-US" dirty="0">
                <a:solidFill>
                  <a:schemeClr val="tx1"/>
                </a:solidFill>
                <a:latin typeface="Arial" panose="020B0604020202020204" pitchFamily="34" charset="0"/>
              </a:rPr>
              <a:t>Unit Three: Heat</a:t>
            </a:r>
          </a:p>
          <a:p>
            <a:pPr marL="285750" indent="-285750">
              <a:buFont typeface="Arial" panose="020B0604020202020204" pitchFamily="34" charset="0"/>
              <a:buChar char="•"/>
            </a:pPr>
            <a:r>
              <a:rPr lang="en-US" dirty="0">
                <a:solidFill>
                  <a:schemeClr val="tx1"/>
                </a:solidFill>
                <a:latin typeface="Arial" panose="020B0604020202020204" pitchFamily="34" charset="0"/>
              </a:rPr>
              <a:t>Unit Four: Foundations of Chemistry</a:t>
            </a:r>
          </a:p>
          <a:p>
            <a:pPr marL="285750" indent="-285750">
              <a:buFont typeface="Arial" panose="020B0604020202020204" pitchFamily="34" charset="0"/>
              <a:buChar char="•"/>
            </a:pPr>
            <a:r>
              <a:rPr lang="en-US" dirty="0">
                <a:solidFill>
                  <a:schemeClr val="tx1"/>
                </a:solidFill>
                <a:latin typeface="Arial" panose="020B0604020202020204" pitchFamily="34" charset="0"/>
              </a:rPr>
              <a:t>Unit Five: Properties of Waves</a:t>
            </a:r>
            <a:endParaRPr lang="en-CA" dirty="0">
              <a:solidFill>
                <a:schemeClr val="tx1"/>
              </a:solidFill>
            </a:endParaRPr>
          </a:p>
          <a:p>
            <a:endParaRPr lang="en-CA" dirty="0"/>
          </a:p>
        </p:txBody>
      </p:sp>
    </p:spTree>
    <p:extLst>
      <p:ext uri="{BB962C8B-B14F-4D97-AF65-F5344CB8AC3E}">
        <p14:creationId xmlns:p14="http://schemas.microsoft.com/office/powerpoint/2010/main" val="1539816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22D16-1ACF-4DBD-AB19-2FFABBA134B1}"/>
              </a:ext>
            </a:extLst>
          </p:cNvPr>
          <p:cNvSpPr>
            <a:spLocks noGrp="1"/>
          </p:cNvSpPr>
          <p:nvPr>
            <p:ph type="title"/>
          </p:nvPr>
        </p:nvSpPr>
        <p:spPr/>
        <p:txBody>
          <a:bodyPr/>
          <a:lstStyle/>
          <a:p>
            <a:r>
              <a:rPr lang="en-CA" dirty="0"/>
              <a:t>Computer Science 20</a:t>
            </a:r>
          </a:p>
        </p:txBody>
      </p:sp>
      <p:sp>
        <p:nvSpPr>
          <p:cNvPr id="3" name="Content Placeholder 2">
            <a:extLst>
              <a:ext uri="{FF2B5EF4-FFF2-40B4-BE49-F238E27FC236}">
                <a16:creationId xmlns:a16="http://schemas.microsoft.com/office/drawing/2014/main" id="{1D3A2F8D-04E0-4EBF-8971-BED43FD93682}"/>
              </a:ext>
            </a:extLst>
          </p:cNvPr>
          <p:cNvSpPr>
            <a:spLocks noGrp="1"/>
          </p:cNvSpPr>
          <p:nvPr>
            <p:ph idx="1"/>
          </p:nvPr>
        </p:nvSpPr>
        <p:spPr/>
        <p:txBody>
          <a:bodyPr>
            <a:normAutofit fontScale="55000" lnSpcReduction="20000"/>
          </a:bodyPr>
          <a:lstStyle/>
          <a:p>
            <a:r>
              <a:rPr lang="en-CA" sz="3200" b="1" dirty="0">
                <a:solidFill>
                  <a:schemeClr val="tx1"/>
                </a:solidFill>
                <a:latin typeface="Arial" panose="020B0604020202020204" pitchFamily="34" charset="0"/>
              </a:rPr>
              <a:t>COMPUTER SCIENCE 20 </a:t>
            </a:r>
          </a:p>
          <a:p>
            <a:r>
              <a:rPr lang="en-CA" b="1" i="1" dirty="0">
                <a:solidFill>
                  <a:schemeClr val="tx1"/>
                </a:solidFill>
                <a:latin typeface="Arial" panose="020B0604020202020204" pitchFamily="34" charset="0"/>
              </a:rPr>
              <a:t>*Prerequisite* </a:t>
            </a:r>
            <a:r>
              <a:rPr lang="en-CA" i="1" dirty="0">
                <a:solidFill>
                  <a:schemeClr val="tx1"/>
                </a:solidFill>
                <a:latin typeface="Arial" panose="020B0604020202020204" pitchFamily="34" charset="0"/>
              </a:rPr>
              <a:t>– Science 10 </a:t>
            </a:r>
            <a:endParaRPr lang="en-CA" dirty="0">
              <a:solidFill>
                <a:schemeClr val="tx1"/>
              </a:solidFill>
              <a:latin typeface="Arial" panose="020B0604020202020204" pitchFamily="34" charset="0"/>
            </a:endParaRPr>
          </a:p>
          <a:p>
            <a:r>
              <a:rPr lang="en-US" sz="2400" dirty="0">
                <a:solidFill>
                  <a:schemeClr val="tx1"/>
                </a:solidFill>
                <a:latin typeface="Arial" panose="020B0604020202020204" pitchFamily="34" charset="0"/>
              </a:rPr>
              <a:t>Fundamental programming skills will be developed with a focus on computer system components, problem-solving methods, computer program writing, software design, interpreting and writing documentation and network systems.  There will be a career investigation and a research project. The units that are covered include: </a:t>
            </a:r>
          </a:p>
          <a:p>
            <a:pPr marL="285750" indent="-285750">
              <a:buFont typeface="Arial" panose="020B0604020202020204" pitchFamily="34" charset="0"/>
              <a:buChar char="•"/>
            </a:pPr>
            <a:r>
              <a:rPr lang="en-US" sz="2400" dirty="0">
                <a:solidFill>
                  <a:schemeClr val="tx1"/>
                </a:solidFill>
                <a:latin typeface="Arial" panose="020B0604020202020204" pitchFamily="34" charset="0"/>
              </a:rPr>
              <a:t>Unit One: Software and Hardware</a:t>
            </a:r>
          </a:p>
          <a:p>
            <a:pPr marL="285750" indent="-285750">
              <a:buFont typeface="Arial" panose="020B0604020202020204" pitchFamily="34" charset="0"/>
              <a:buChar char="•"/>
            </a:pPr>
            <a:r>
              <a:rPr lang="en-US" sz="2400" dirty="0">
                <a:solidFill>
                  <a:schemeClr val="tx1"/>
                </a:solidFill>
                <a:latin typeface="Arial" panose="020B0604020202020204" pitchFamily="34" charset="0"/>
              </a:rPr>
              <a:t>Unit Two: Problem Solving</a:t>
            </a:r>
          </a:p>
          <a:p>
            <a:pPr marL="285750" indent="-285750">
              <a:buFont typeface="Arial" panose="020B0604020202020204" pitchFamily="34" charset="0"/>
              <a:buChar char="•"/>
            </a:pPr>
            <a:r>
              <a:rPr lang="en-US" sz="2400" dirty="0">
                <a:solidFill>
                  <a:schemeClr val="tx1"/>
                </a:solidFill>
                <a:latin typeface="Arial" panose="020B0604020202020204" pitchFamily="34" charset="0"/>
              </a:rPr>
              <a:t>Unit Three: Fundamentals of Programming and Design</a:t>
            </a:r>
          </a:p>
          <a:p>
            <a:pPr marL="285750" indent="-285750">
              <a:buFont typeface="Arial" panose="020B0604020202020204" pitchFamily="34" charset="0"/>
              <a:buChar char="•"/>
            </a:pPr>
            <a:r>
              <a:rPr lang="en-US" sz="2400" dirty="0">
                <a:solidFill>
                  <a:schemeClr val="tx1"/>
                </a:solidFill>
                <a:latin typeface="Arial" panose="020B0604020202020204" pitchFamily="34" charset="0"/>
              </a:rPr>
              <a:t>Unit Four: Experience With Program and Design</a:t>
            </a:r>
          </a:p>
          <a:p>
            <a:pPr marL="285750" indent="-285750">
              <a:buFont typeface="Arial" panose="020B0604020202020204" pitchFamily="34" charset="0"/>
              <a:buChar char="•"/>
            </a:pPr>
            <a:r>
              <a:rPr lang="en-US" sz="2400" dirty="0">
                <a:solidFill>
                  <a:schemeClr val="tx1"/>
                </a:solidFill>
                <a:latin typeface="Arial" panose="020B0604020202020204" pitchFamily="34" charset="0"/>
              </a:rPr>
              <a:t>Unit Five: Networks</a:t>
            </a:r>
          </a:p>
          <a:p>
            <a:pPr marL="285750" indent="-285750">
              <a:buFont typeface="Arial" panose="020B0604020202020204" pitchFamily="34" charset="0"/>
              <a:buChar char="•"/>
            </a:pPr>
            <a:r>
              <a:rPr lang="en-US" sz="2400" dirty="0">
                <a:solidFill>
                  <a:schemeClr val="tx1"/>
                </a:solidFill>
                <a:latin typeface="Arial" panose="020B0604020202020204" pitchFamily="34" charset="0"/>
              </a:rPr>
              <a:t>Unit Six: Careers Related to Computer Science</a:t>
            </a:r>
          </a:p>
          <a:p>
            <a:pPr marL="285750" indent="-285750">
              <a:buFont typeface="Arial" panose="020B0604020202020204" pitchFamily="34" charset="0"/>
              <a:buChar char="•"/>
            </a:pPr>
            <a:r>
              <a:rPr lang="en-US" sz="2400" dirty="0">
                <a:solidFill>
                  <a:schemeClr val="tx1"/>
                </a:solidFill>
                <a:latin typeface="Arial" panose="020B0604020202020204" pitchFamily="34" charset="0"/>
              </a:rPr>
              <a:t>Unit Seven: Research Topics</a:t>
            </a:r>
          </a:p>
          <a:p>
            <a:pPr marL="285750" indent="-285750">
              <a:buFont typeface="Arial" panose="020B0604020202020204" pitchFamily="34" charset="0"/>
              <a:buChar char="•"/>
            </a:pPr>
            <a:r>
              <a:rPr lang="en-US" sz="2400" dirty="0">
                <a:solidFill>
                  <a:schemeClr val="tx1"/>
                </a:solidFill>
                <a:latin typeface="Arial" panose="020B0604020202020204" pitchFamily="34" charset="0"/>
              </a:rPr>
              <a:t>Computer Programmers create apps, programs, video games and other software </a:t>
            </a:r>
          </a:p>
          <a:p>
            <a:endParaRPr lang="en-CA" dirty="0"/>
          </a:p>
        </p:txBody>
      </p:sp>
    </p:spTree>
    <p:extLst>
      <p:ext uri="{BB962C8B-B14F-4D97-AF65-F5344CB8AC3E}">
        <p14:creationId xmlns:p14="http://schemas.microsoft.com/office/powerpoint/2010/main" val="449452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66CDA4A-6CAA-4FED-A424-FF9D363E93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B86414-84BB-4CF0-802F-F7C65C8FD2D9}"/>
              </a:ext>
            </a:extLst>
          </p:cNvPr>
          <p:cNvSpPr>
            <a:spLocks noGrp="1"/>
          </p:cNvSpPr>
          <p:nvPr>
            <p:ph type="title"/>
          </p:nvPr>
        </p:nvSpPr>
        <p:spPr>
          <a:xfrm>
            <a:off x="1370693" y="4435229"/>
            <a:ext cx="9440034" cy="1059644"/>
          </a:xfrm>
        </p:spPr>
        <p:txBody>
          <a:bodyPr vert="horz" lIns="91440" tIns="45720" rIns="91440" bIns="45720" rtlCol="0" anchor="b">
            <a:normAutofit/>
          </a:bodyPr>
          <a:lstStyle/>
          <a:p>
            <a:r>
              <a:rPr lang="en-US" sz="3400"/>
              <a:t>The table provides an overview of what you need to graduate:</a:t>
            </a:r>
          </a:p>
        </p:txBody>
      </p:sp>
      <p:pic>
        <p:nvPicPr>
          <p:cNvPr id="73" name="Picture 72">
            <a:extLst>
              <a:ext uri="{FF2B5EF4-FFF2-40B4-BE49-F238E27FC236}">
                <a16:creationId xmlns:a16="http://schemas.microsoft.com/office/drawing/2014/main" id="{9B0DB875-49E3-4B9D-8AAE-D81A127B66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pic>
        <p:nvPicPr>
          <p:cNvPr id="5" name="Content Placeholder 4" descr="Table&#10;&#10;Description automatically generated">
            <a:extLst>
              <a:ext uri="{FF2B5EF4-FFF2-40B4-BE49-F238E27FC236}">
                <a16:creationId xmlns:a16="http://schemas.microsoft.com/office/drawing/2014/main" id="{25F0CDF5-5127-4BE5-B3C0-9A6FDE10DB23}"/>
              </a:ext>
            </a:extLst>
          </p:cNvPr>
          <p:cNvPicPr>
            <a:picLocks noChangeAspect="1"/>
          </p:cNvPicPr>
          <p:nvPr/>
        </p:nvPicPr>
        <p:blipFill rotWithShape="1">
          <a:blip r:embed="rId4"/>
          <a:srcRect r="6186" b="-2"/>
          <a:stretch/>
        </p:blipFill>
        <p:spPr>
          <a:xfrm>
            <a:off x="1169349" y="691096"/>
            <a:ext cx="4846217" cy="3529584"/>
          </a:xfrm>
          <a:prstGeom prst="rect">
            <a:avLst/>
          </a:prstGeom>
        </p:spPr>
      </p:pic>
      <p:pic>
        <p:nvPicPr>
          <p:cNvPr id="2050" name="Picture 2" descr="As graduation approaches, seniors manage anxiety – The Signal">
            <a:extLst>
              <a:ext uri="{FF2B5EF4-FFF2-40B4-BE49-F238E27FC236}">
                <a16:creationId xmlns:a16="http://schemas.microsoft.com/office/drawing/2014/main" id="{37C208A8-8608-472F-AF2F-A61AD47F52A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 b="2842"/>
          <a:stretch/>
        </p:blipFill>
        <p:spPr bwMode="auto">
          <a:xfrm>
            <a:off x="6176435" y="695008"/>
            <a:ext cx="4838260" cy="3525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07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21049-FE03-445C-A967-6932401F10BD}"/>
              </a:ext>
            </a:extLst>
          </p:cNvPr>
          <p:cNvSpPr>
            <a:spLocks noGrp="1"/>
          </p:cNvSpPr>
          <p:nvPr>
            <p:ph type="title"/>
          </p:nvPr>
        </p:nvSpPr>
        <p:spPr/>
        <p:txBody>
          <a:bodyPr/>
          <a:lstStyle/>
          <a:p>
            <a:r>
              <a:rPr lang="en-CA" dirty="0"/>
              <a:t>Biology 30</a:t>
            </a:r>
          </a:p>
        </p:txBody>
      </p:sp>
      <p:sp>
        <p:nvSpPr>
          <p:cNvPr id="3" name="Content Placeholder 2">
            <a:extLst>
              <a:ext uri="{FF2B5EF4-FFF2-40B4-BE49-F238E27FC236}">
                <a16:creationId xmlns:a16="http://schemas.microsoft.com/office/drawing/2014/main" id="{884E0BEC-A514-432E-A4CF-12E7FEBAD572}"/>
              </a:ext>
            </a:extLst>
          </p:cNvPr>
          <p:cNvSpPr>
            <a:spLocks noGrp="1"/>
          </p:cNvSpPr>
          <p:nvPr>
            <p:ph idx="1"/>
          </p:nvPr>
        </p:nvSpPr>
        <p:spPr/>
        <p:txBody>
          <a:bodyPr>
            <a:normAutofit fontScale="70000" lnSpcReduction="20000"/>
          </a:bodyPr>
          <a:lstStyle/>
          <a:p>
            <a:r>
              <a:rPr lang="en-CA" sz="3200" b="1" dirty="0">
                <a:solidFill>
                  <a:schemeClr val="tx1"/>
                </a:solidFill>
                <a:latin typeface="Arial" panose="020B0604020202020204" pitchFamily="34" charset="0"/>
              </a:rPr>
              <a:t>BIOLOGY 30 </a:t>
            </a:r>
          </a:p>
          <a:p>
            <a:r>
              <a:rPr lang="en-US" sz="2400" b="1" i="1" dirty="0">
                <a:solidFill>
                  <a:schemeClr val="tx1"/>
                </a:solidFill>
                <a:latin typeface="Arial" panose="020B0604020202020204" pitchFamily="34" charset="0"/>
              </a:rPr>
              <a:t>*Prerequisite* </a:t>
            </a:r>
            <a:r>
              <a:rPr lang="en-US" sz="2400" i="1" dirty="0">
                <a:solidFill>
                  <a:schemeClr val="tx1"/>
                </a:solidFill>
                <a:latin typeface="Arial" panose="020B0604020202020204" pitchFamily="34" charset="0"/>
              </a:rPr>
              <a:t>–Health Science 20 or Environmental Science 20 </a:t>
            </a:r>
            <a:endParaRPr lang="en-US" sz="2400" dirty="0">
              <a:solidFill>
                <a:schemeClr val="tx1"/>
              </a:solidFill>
              <a:latin typeface="Arial" panose="020B0604020202020204" pitchFamily="34" charset="0"/>
            </a:endParaRPr>
          </a:p>
          <a:p>
            <a:r>
              <a:rPr lang="en-US" sz="2400" dirty="0">
                <a:solidFill>
                  <a:schemeClr val="tx1"/>
                </a:solidFill>
                <a:latin typeface="Arial" panose="020B0604020202020204" pitchFamily="34" charset="0"/>
              </a:rPr>
              <a:t>In Biology 30 students will gain experiences which allow them to see the connections between the theory of evolution and the understandings of life characteristics. Cellular structure and function will be examined, as well as biological classification to demonstrate relationships between organisms. Classic and modern genetics will be studied, illustrating their effect on life understandings and biotechnology.  A student-led topic study will also be included in the course. The four units covered include: </a:t>
            </a:r>
          </a:p>
          <a:p>
            <a:r>
              <a:rPr lang="en-CA" sz="2400" dirty="0">
                <a:solidFill>
                  <a:schemeClr val="tx1"/>
                </a:solidFill>
                <a:latin typeface="Arial" panose="020B0604020202020204" pitchFamily="34" charset="0"/>
              </a:rPr>
              <a:t>Unit One: Student-Directed Study		</a:t>
            </a:r>
          </a:p>
          <a:p>
            <a:r>
              <a:rPr lang="en-CA" sz="2400" dirty="0">
                <a:solidFill>
                  <a:schemeClr val="tx1"/>
                </a:solidFill>
                <a:latin typeface="Arial" panose="020B0604020202020204" pitchFamily="34" charset="0"/>
              </a:rPr>
              <a:t>Unit Two: Life and Evolution </a:t>
            </a:r>
          </a:p>
          <a:p>
            <a:r>
              <a:rPr lang="en-CA" sz="2400" dirty="0">
                <a:solidFill>
                  <a:schemeClr val="tx1"/>
                </a:solidFill>
                <a:latin typeface="Arial" panose="020B0604020202020204" pitchFamily="34" charset="0"/>
                <a:cs typeface="Arial" panose="020B0604020202020204" pitchFamily="34" charset="0"/>
              </a:rPr>
              <a:t>Unit Three: Organization of Life		</a:t>
            </a:r>
          </a:p>
          <a:p>
            <a:r>
              <a:rPr lang="en-CA" sz="2400" dirty="0">
                <a:solidFill>
                  <a:schemeClr val="tx1"/>
                </a:solidFill>
                <a:latin typeface="Arial" panose="020B0604020202020204" pitchFamily="34" charset="0"/>
                <a:cs typeface="Arial" panose="020B0604020202020204" pitchFamily="34" charset="0"/>
              </a:rPr>
              <a:t>Unit Four: Genetics and Biotechnology </a:t>
            </a:r>
          </a:p>
          <a:p>
            <a:endParaRPr lang="en-CA" dirty="0"/>
          </a:p>
        </p:txBody>
      </p:sp>
    </p:spTree>
    <p:extLst>
      <p:ext uri="{BB962C8B-B14F-4D97-AF65-F5344CB8AC3E}">
        <p14:creationId xmlns:p14="http://schemas.microsoft.com/office/powerpoint/2010/main" val="2753667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6213D-8A52-4C4F-BA1E-5EEC15082CDD}"/>
              </a:ext>
            </a:extLst>
          </p:cNvPr>
          <p:cNvSpPr>
            <a:spLocks noGrp="1"/>
          </p:cNvSpPr>
          <p:nvPr>
            <p:ph type="title"/>
          </p:nvPr>
        </p:nvSpPr>
        <p:spPr/>
        <p:txBody>
          <a:bodyPr/>
          <a:lstStyle/>
          <a:p>
            <a:r>
              <a:rPr lang="en-CA" dirty="0"/>
              <a:t>Earth Science 30</a:t>
            </a:r>
          </a:p>
        </p:txBody>
      </p:sp>
      <p:sp>
        <p:nvSpPr>
          <p:cNvPr id="3" name="Content Placeholder 2">
            <a:extLst>
              <a:ext uri="{FF2B5EF4-FFF2-40B4-BE49-F238E27FC236}">
                <a16:creationId xmlns:a16="http://schemas.microsoft.com/office/drawing/2014/main" id="{93166DD6-4656-4FE8-89C8-5BC2D3E4ABFD}"/>
              </a:ext>
            </a:extLst>
          </p:cNvPr>
          <p:cNvSpPr>
            <a:spLocks noGrp="1"/>
          </p:cNvSpPr>
          <p:nvPr>
            <p:ph idx="1"/>
          </p:nvPr>
        </p:nvSpPr>
        <p:spPr/>
        <p:txBody>
          <a:bodyPr>
            <a:normAutofit fontScale="62500" lnSpcReduction="20000"/>
          </a:bodyPr>
          <a:lstStyle/>
          <a:p>
            <a:r>
              <a:rPr lang="en-US" sz="2800" b="1" dirty="0">
                <a:solidFill>
                  <a:schemeClr val="tx1"/>
                </a:solidFill>
                <a:latin typeface="Arial" panose="020B0604020202020204" pitchFamily="34" charset="0"/>
                <a:cs typeface="Arial" panose="020B0604020202020204" pitchFamily="34" charset="0"/>
              </a:rPr>
              <a:t>EARTH SCIENCE 30 </a:t>
            </a:r>
          </a:p>
          <a:p>
            <a:r>
              <a:rPr lang="en-CA" b="1" i="1" dirty="0">
                <a:solidFill>
                  <a:schemeClr val="tx1"/>
                </a:solidFill>
                <a:latin typeface="Arial" panose="020B0604020202020204" pitchFamily="34" charset="0"/>
              </a:rPr>
              <a:t>*Prerequisite</a:t>
            </a:r>
            <a:r>
              <a:rPr lang="en-CA" i="1" dirty="0">
                <a:solidFill>
                  <a:schemeClr val="tx1"/>
                </a:solidFill>
                <a:latin typeface="Arial" panose="020B0604020202020204" pitchFamily="34" charset="0"/>
              </a:rPr>
              <a:t>* - Physical Science 20 or Environmental Science 20 </a:t>
            </a:r>
          </a:p>
          <a:p>
            <a:endParaRPr lang="en-CA" dirty="0">
              <a:solidFill>
                <a:schemeClr val="tx1"/>
              </a:solidFill>
              <a:latin typeface="Arial" panose="020B0604020202020204" pitchFamily="34" charset="0"/>
            </a:endParaRPr>
          </a:p>
          <a:p>
            <a:r>
              <a:rPr lang="en-US" dirty="0">
                <a:solidFill>
                  <a:schemeClr val="tx1"/>
                </a:solidFill>
                <a:latin typeface="Arial" panose="020B0604020202020204" pitchFamily="34" charset="0"/>
              </a:rPr>
              <a:t>Students will examine our planet’s geology origins (rocks, minerals, natural resources) and the geological timescale as a foundation to guide decision making with regard to the use of its mineral and energy resources, the maintenance and remediation of the environment, and response to geological hazards. Hands-on field experiences will enable students to develop visual-spatial reasoning skills and an understanding of the role of Geographic Information Systems. Students will also explore the historical and contemporary significance of Earth Science and related careers.  The units of study are:</a:t>
            </a:r>
          </a:p>
          <a:p>
            <a:r>
              <a:rPr lang="en-CA" dirty="0">
                <a:solidFill>
                  <a:schemeClr val="tx1"/>
                </a:solidFill>
              </a:rPr>
              <a:t>Unit One: Student-Directed Study</a:t>
            </a:r>
          </a:p>
          <a:p>
            <a:r>
              <a:rPr lang="en-CA" dirty="0">
                <a:solidFill>
                  <a:schemeClr val="tx1"/>
                </a:solidFill>
              </a:rPr>
              <a:t>Unit Two: Career Exploration</a:t>
            </a:r>
          </a:p>
          <a:p>
            <a:r>
              <a:rPr lang="en-CA" dirty="0">
                <a:solidFill>
                  <a:schemeClr val="tx1"/>
                </a:solidFill>
              </a:rPr>
              <a:t>Unit Three: Foundations of Earth Science</a:t>
            </a:r>
          </a:p>
          <a:p>
            <a:r>
              <a:rPr lang="en-CA" dirty="0">
                <a:solidFill>
                  <a:schemeClr val="tx1"/>
                </a:solidFill>
              </a:rPr>
              <a:t>Unit Four: Lithosphere</a:t>
            </a:r>
          </a:p>
          <a:p>
            <a:r>
              <a:rPr lang="en-CA" dirty="0">
                <a:solidFill>
                  <a:schemeClr val="tx1"/>
                </a:solidFill>
              </a:rPr>
              <a:t>Unit 5: Atmosphere and Hydrosphere</a:t>
            </a:r>
          </a:p>
          <a:p>
            <a:endParaRPr lang="en-CA" dirty="0"/>
          </a:p>
        </p:txBody>
      </p:sp>
    </p:spTree>
    <p:extLst>
      <p:ext uri="{BB962C8B-B14F-4D97-AF65-F5344CB8AC3E}">
        <p14:creationId xmlns:p14="http://schemas.microsoft.com/office/powerpoint/2010/main" val="2945663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FF3CE-9E6E-4783-B2FA-8BEADF1BB838}"/>
              </a:ext>
            </a:extLst>
          </p:cNvPr>
          <p:cNvSpPr>
            <a:spLocks noGrp="1"/>
          </p:cNvSpPr>
          <p:nvPr>
            <p:ph type="title"/>
          </p:nvPr>
        </p:nvSpPr>
        <p:spPr/>
        <p:txBody>
          <a:bodyPr/>
          <a:lstStyle/>
          <a:p>
            <a:r>
              <a:rPr lang="en-CA" dirty="0"/>
              <a:t>Physics 30</a:t>
            </a:r>
          </a:p>
        </p:txBody>
      </p:sp>
      <p:sp>
        <p:nvSpPr>
          <p:cNvPr id="3" name="Content Placeholder 2">
            <a:extLst>
              <a:ext uri="{FF2B5EF4-FFF2-40B4-BE49-F238E27FC236}">
                <a16:creationId xmlns:a16="http://schemas.microsoft.com/office/drawing/2014/main" id="{0256F49B-7EDC-4044-9932-54AF37C8E488}"/>
              </a:ext>
            </a:extLst>
          </p:cNvPr>
          <p:cNvSpPr>
            <a:spLocks noGrp="1"/>
          </p:cNvSpPr>
          <p:nvPr>
            <p:ph idx="1"/>
          </p:nvPr>
        </p:nvSpPr>
        <p:spPr/>
        <p:txBody>
          <a:bodyPr>
            <a:normAutofit fontScale="70000" lnSpcReduction="20000"/>
          </a:bodyPr>
          <a:lstStyle/>
          <a:p>
            <a:r>
              <a:rPr lang="en-CA" sz="3200" b="1" dirty="0">
                <a:solidFill>
                  <a:schemeClr val="tx1"/>
                </a:solidFill>
                <a:latin typeface="Arial" panose="020B0604020202020204" pitchFamily="34" charset="0"/>
              </a:rPr>
              <a:t>PHYSICS 30 </a:t>
            </a:r>
          </a:p>
          <a:p>
            <a:r>
              <a:rPr lang="en-US" b="1" i="1" dirty="0">
                <a:solidFill>
                  <a:schemeClr val="tx1"/>
                </a:solidFill>
                <a:latin typeface="Arial" panose="020B0604020202020204" pitchFamily="34" charset="0"/>
              </a:rPr>
              <a:t>*Prerequisite* </a:t>
            </a:r>
            <a:r>
              <a:rPr lang="en-US" i="1" dirty="0">
                <a:solidFill>
                  <a:schemeClr val="tx1"/>
                </a:solidFill>
                <a:latin typeface="Arial" panose="020B0604020202020204" pitchFamily="34" charset="0"/>
              </a:rPr>
              <a:t>– Physical Science 20 </a:t>
            </a:r>
            <a:endParaRPr lang="en-US" dirty="0">
              <a:solidFill>
                <a:schemeClr val="tx1"/>
              </a:solidFill>
              <a:latin typeface="Arial" panose="020B0604020202020204" pitchFamily="34" charset="0"/>
            </a:endParaRPr>
          </a:p>
          <a:p>
            <a:r>
              <a:rPr lang="en-US" dirty="0">
                <a:solidFill>
                  <a:schemeClr val="tx1"/>
                </a:solidFill>
                <a:latin typeface="Arial" panose="020B0604020202020204" pitchFamily="34" charset="0"/>
              </a:rPr>
              <a:t>Physics 30 includes topics and activities relating to quantum mechanics, radioactivity and nuclear technology, motion in one and two-dimensions, the effect of forces on motion, and how momentum and energy relate to objects and systems.  Gravitational, electrical and magnetic fields will also be studied. Students will also conduct an in-depth study on a topic of interest in the course. The units covered include: </a:t>
            </a:r>
          </a:p>
          <a:p>
            <a:pPr marL="285750" indent="-285750">
              <a:buFont typeface="Arial" panose="020B0604020202020204" pitchFamily="34" charset="0"/>
              <a:buChar char="•"/>
            </a:pPr>
            <a:r>
              <a:rPr lang="en-US" dirty="0">
                <a:solidFill>
                  <a:schemeClr val="tx1"/>
                </a:solidFill>
                <a:latin typeface="Arial" panose="020B0604020202020204" pitchFamily="34" charset="0"/>
              </a:rPr>
              <a:t>Unit One: Student-Directed Study</a:t>
            </a:r>
          </a:p>
          <a:p>
            <a:pPr marL="285750" indent="-285750">
              <a:buFont typeface="Arial" panose="020B0604020202020204" pitchFamily="34" charset="0"/>
              <a:buChar char="•"/>
            </a:pPr>
            <a:r>
              <a:rPr lang="en-US" dirty="0">
                <a:solidFill>
                  <a:schemeClr val="tx1"/>
                </a:solidFill>
                <a:latin typeface="Arial" panose="020B0604020202020204" pitchFamily="34" charset="0"/>
              </a:rPr>
              <a:t>Unit Two: Modern Physics</a:t>
            </a:r>
          </a:p>
          <a:p>
            <a:pPr marL="285750" indent="-285750">
              <a:buFont typeface="Arial" panose="020B0604020202020204" pitchFamily="34" charset="0"/>
              <a:buChar char="•"/>
            </a:pPr>
            <a:r>
              <a:rPr lang="en-US" dirty="0">
                <a:solidFill>
                  <a:schemeClr val="tx1"/>
                </a:solidFill>
                <a:latin typeface="Arial" panose="020B0604020202020204" pitchFamily="34" charset="0"/>
              </a:rPr>
              <a:t>Unit Three: Forces and Motion</a:t>
            </a:r>
          </a:p>
          <a:p>
            <a:pPr marL="285750" indent="-285750">
              <a:buFont typeface="Arial" panose="020B0604020202020204" pitchFamily="34" charset="0"/>
              <a:buChar char="•"/>
            </a:pPr>
            <a:r>
              <a:rPr lang="en-US" dirty="0">
                <a:solidFill>
                  <a:schemeClr val="tx1"/>
                </a:solidFill>
                <a:latin typeface="Arial" panose="020B0604020202020204" pitchFamily="34" charset="0"/>
              </a:rPr>
              <a:t>Unit Four: Conservation Laws</a:t>
            </a:r>
          </a:p>
          <a:p>
            <a:pPr marL="285750" indent="-285750">
              <a:buFont typeface="Arial" panose="020B0604020202020204" pitchFamily="34" charset="0"/>
              <a:buChar char="•"/>
            </a:pPr>
            <a:r>
              <a:rPr lang="en-US" dirty="0">
                <a:solidFill>
                  <a:schemeClr val="tx1"/>
                </a:solidFill>
                <a:latin typeface="Arial" panose="020B0604020202020204" pitchFamily="34" charset="0"/>
              </a:rPr>
              <a:t>Unit Five: Fields</a:t>
            </a:r>
          </a:p>
          <a:p>
            <a:endParaRPr lang="en-CA" dirty="0"/>
          </a:p>
        </p:txBody>
      </p:sp>
    </p:spTree>
    <p:extLst>
      <p:ext uri="{BB962C8B-B14F-4D97-AF65-F5344CB8AC3E}">
        <p14:creationId xmlns:p14="http://schemas.microsoft.com/office/powerpoint/2010/main" val="1639427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9AE3C-500A-4DA0-AADB-C9DAD9D13072}"/>
              </a:ext>
            </a:extLst>
          </p:cNvPr>
          <p:cNvSpPr>
            <a:spLocks noGrp="1"/>
          </p:cNvSpPr>
          <p:nvPr>
            <p:ph type="title"/>
          </p:nvPr>
        </p:nvSpPr>
        <p:spPr/>
        <p:txBody>
          <a:bodyPr/>
          <a:lstStyle/>
          <a:p>
            <a:r>
              <a:rPr lang="en-CA" dirty="0"/>
              <a:t>Chemistry 30</a:t>
            </a:r>
          </a:p>
        </p:txBody>
      </p:sp>
      <p:sp>
        <p:nvSpPr>
          <p:cNvPr id="3" name="Content Placeholder 2">
            <a:extLst>
              <a:ext uri="{FF2B5EF4-FFF2-40B4-BE49-F238E27FC236}">
                <a16:creationId xmlns:a16="http://schemas.microsoft.com/office/drawing/2014/main" id="{1E62BDBB-42F6-449C-A6CB-E5A74D6DDFB7}"/>
              </a:ext>
            </a:extLst>
          </p:cNvPr>
          <p:cNvSpPr>
            <a:spLocks noGrp="1"/>
          </p:cNvSpPr>
          <p:nvPr>
            <p:ph idx="1"/>
          </p:nvPr>
        </p:nvSpPr>
        <p:spPr/>
        <p:txBody>
          <a:bodyPr>
            <a:normAutofit fontScale="70000" lnSpcReduction="20000"/>
          </a:bodyPr>
          <a:lstStyle/>
          <a:p>
            <a:r>
              <a:rPr lang="en-CA" sz="3200" b="1" dirty="0">
                <a:solidFill>
                  <a:schemeClr val="tx1"/>
                </a:solidFill>
                <a:latin typeface="Arial" panose="020B0604020202020204" pitchFamily="34" charset="0"/>
                <a:cs typeface="Arial" panose="020B0604020202020204" pitchFamily="34" charset="0"/>
              </a:rPr>
              <a:t>CHEMISTRY 30 </a:t>
            </a:r>
          </a:p>
          <a:p>
            <a:r>
              <a:rPr lang="en-US" sz="2400" b="1" i="1" dirty="0">
                <a:solidFill>
                  <a:schemeClr val="tx1"/>
                </a:solidFill>
                <a:latin typeface="Arial" panose="020B0604020202020204" pitchFamily="34" charset="0"/>
                <a:cs typeface="Arial" panose="020B0604020202020204" pitchFamily="34" charset="0"/>
              </a:rPr>
              <a:t>*Prerequisite* </a:t>
            </a:r>
            <a:r>
              <a:rPr lang="en-US" sz="2400" i="1" dirty="0">
                <a:solidFill>
                  <a:schemeClr val="tx1"/>
                </a:solidFill>
                <a:latin typeface="Arial" panose="020B0604020202020204" pitchFamily="34" charset="0"/>
                <a:cs typeface="Arial" panose="020B0604020202020204" pitchFamily="34" charset="0"/>
              </a:rPr>
              <a:t>– Physical Science 20 </a:t>
            </a:r>
            <a:endParaRPr lang="en-US" sz="24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This course examines some advanced principles of physical chemistry. It includes the study of how electrons influence chemical bonding and chemical properties, organic compounds, practical uses of compounds base on their properties, and equilibrium systems.  Study also includes electrochemical applications and oxidation-reduction reactions.  A student-directed topic study related to personal interest will be completed during the course. The four units covered include: </a:t>
            </a:r>
          </a:p>
          <a:p>
            <a:pPr marL="285750" indent="-28575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Unit One: Student-Directed Study</a:t>
            </a:r>
          </a:p>
          <a:p>
            <a:pPr marL="285750" indent="-28575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Unit Two: Chemical Bonding and Materials Science </a:t>
            </a:r>
          </a:p>
          <a:p>
            <a:pPr marL="285750" indent="-28575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Unit Three: Chemical Equilibria </a:t>
            </a:r>
          </a:p>
          <a:p>
            <a:pPr marL="285750" indent="-285750">
              <a:buFont typeface="Arial" panose="020B0604020202020204" pitchFamily="34" charset="0"/>
              <a:buChar char="•"/>
            </a:pPr>
            <a:r>
              <a:rPr lang="en-CA" sz="2400" dirty="0">
                <a:solidFill>
                  <a:schemeClr val="tx1"/>
                </a:solidFill>
                <a:latin typeface="Arial" panose="020B0604020202020204" pitchFamily="34" charset="0"/>
                <a:cs typeface="Arial" panose="020B0604020202020204" pitchFamily="34" charset="0"/>
              </a:rPr>
              <a:t>Unit Four: Electrochemistry </a:t>
            </a:r>
          </a:p>
          <a:p>
            <a:endParaRPr lang="en-CA" dirty="0"/>
          </a:p>
        </p:txBody>
      </p:sp>
    </p:spTree>
    <p:extLst>
      <p:ext uri="{BB962C8B-B14F-4D97-AF65-F5344CB8AC3E}">
        <p14:creationId xmlns:p14="http://schemas.microsoft.com/office/powerpoint/2010/main" val="1862924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0A02-422A-44BB-B44C-779AC035F5DC}"/>
              </a:ext>
            </a:extLst>
          </p:cNvPr>
          <p:cNvSpPr>
            <a:spLocks noGrp="1"/>
          </p:cNvSpPr>
          <p:nvPr>
            <p:ph type="title"/>
          </p:nvPr>
        </p:nvSpPr>
        <p:spPr/>
        <p:txBody>
          <a:bodyPr/>
          <a:lstStyle/>
          <a:p>
            <a:r>
              <a:rPr lang="en-CA" dirty="0"/>
              <a:t>Computer Science 30</a:t>
            </a:r>
          </a:p>
        </p:txBody>
      </p:sp>
      <p:sp>
        <p:nvSpPr>
          <p:cNvPr id="3" name="Content Placeholder 2">
            <a:extLst>
              <a:ext uri="{FF2B5EF4-FFF2-40B4-BE49-F238E27FC236}">
                <a16:creationId xmlns:a16="http://schemas.microsoft.com/office/drawing/2014/main" id="{A7CA54A9-B01D-4B97-92C8-826BC356692B}"/>
              </a:ext>
            </a:extLst>
          </p:cNvPr>
          <p:cNvSpPr>
            <a:spLocks noGrp="1"/>
          </p:cNvSpPr>
          <p:nvPr>
            <p:ph idx="1"/>
          </p:nvPr>
        </p:nvSpPr>
        <p:spPr/>
        <p:txBody>
          <a:bodyPr>
            <a:normAutofit fontScale="47500" lnSpcReduction="20000"/>
          </a:bodyPr>
          <a:lstStyle/>
          <a:p>
            <a:r>
              <a:rPr lang="en-CA" sz="3200" b="1" dirty="0">
                <a:solidFill>
                  <a:schemeClr val="tx1"/>
                </a:solidFill>
                <a:latin typeface="Arial" panose="020B0604020202020204" pitchFamily="34" charset="0"/>
              </a:rPr>
              <a:t>COMPUTER SCIENCE 30 </a:t>
            </a:r>
          </a:p>
          <a:p>
            <a:r>
              <a:rPr lang="en-CA" sz="2400" b="1" i="1" dirty="0">
                <a:solidFill>
                  <a:schemeClr val="tx1"/>
                </a:solidFill>
                <a:latin typeface="Arial" panose="020B0604020202020204" pitchFamily="34" charset="0"/>
              </a:rPr>
              <a:t>*Prerequisite* </a:t>
            </a:r>
            <a:r>
              <a:rPr lang="en-CA" sz="2400" i="1" dirty="0">
                <a:solidFill>
                  <a:schemeClr val="tx1"/>
                </a:solidFill>
                <a:latin typeface="Arial" panose="020B0604020202020204" pitchFamily="34" charset="0"/>
              </a:rPr>
              <a:t>– Computer Science 20 </a:t>
            </a:r>
            <a:endParaRPr lang="en-CA" sz="2400" dirty="0">
              <a:solidFill>
                <a:schemeClr val="tx1"/>
              </a:solidFill>
              <a:latin typeface="Arial" panose="020B0604020202020204" pitchFamily="34" charset="0"/>
            </a:endParaRPr>
          </a:p>
          <a:p>
            <a:r>
              <a:rPr lang="en-US" sz="2400" dirty="0">
                <a:solidFill>
                  <a:schemeClr val="tx1"/>
                </a:solidFill>
                <a:latin typeface="Arial" panose="020B0604020202020204" pitchFamily="34" charset="0"/>
              </a:rPr>
              <a:t>Computer Science 30 is an advanced course in programming. This class expands on the Software and Hardware, Problem Solving, and Experience with Programming and Design units in Computer Science 20.  Also included are study of numbers systems and codes in computer processing, application programming, the Internet and multimedia, and the impact of informational technology on society.  The units that are covered include: </a:t>
            </a:r>
          </a:p>
          <a:p>
            <a:pPr marL="285750" indent="-285750">
              <a:buFont typeface="Arial" panose="020B0604020202020204" pitchFamily="34" charset="0"/>
              <a:buChar char="•"/>
            </a:pPr>
            <a:r>
              <a:rPr lang="en-US" sz="2400" dirty="0">
                <a:solidFill>
                  <a:schemeClr val="tx1"/>
                </a:solidFill>
                <a:latin typeface="Arial" panose="020B0604020202020204" pitchFamily="34" charset="0"/>
              </a:rPr>
              <a:t>Unit One: Software and Hardware Advanced </a:t>
            </a:r>
          </a:p>
          <a:p>
            <a:pPr marL="285750" indent="-285750">
              <a:buFont typeface="Arial" panose="020B0604020202020204" pitchFamily="34" charset="0"/>
              <a:buChar char="•"/>
            </a:pPr>
            <a:r>
              <a:rPr lang="en-US" sz="2400" dirty="0">
                <a:solidFill>
                  <a:schemeClr val="tx1"/>
                </a:solidFill>
                <a:latin typeface="Arial" panose="020B0604020202020204" pitchFamily="34" charset="0"/>
              </a:rPr>
              <a:t>Unit Two: Problem Solving- Advanced</a:t>
            </a:r>
          </a:p>
          <a:p>
            <a:pPr marL="285750" indent="-285750">
              <a:buFont typeface="Arial" panose="020B0604020202020204" pitchFamily="34" charset="0"/>
              <a:buChar char="•"/>
            </a:pPr>
            <a:r>
              <a:rPr lang="en-US" sz="2400" dirty="0">
                <a:solidFill>
                  <a:schemeClr val="tx1"/>
                </a:solidFill>
                <a:latin typeface="Arial" panose="020B0604020202020204" pitchFamily="34" charset="0"/>
              </a:rPr>
              <a:t>Unit Three: Problem Solving and Programming</a:t>
            </a:r>
          </a:p>
          <a:p>
            <a:pPr marL="285750" indent="-285750">
              <a:buFont typeface="Arial" panose="020B0604020202020204" pitchFamily="34" charset="0"/>
              <a:buChar char="•"/>
            </a:pPr>
            <a:r>
              <a:rPr lang="en-US" sz="2400" dirty="0">
                <a:solidFill>
                  <a:schemeClr val="tx1"/>
                </a:solidFill>
                <a:latin typeface="Arial" panose="020B0604020202020204" pitchFamily="34" charset="0"/>
              </a:rPr>
              <a:t>Unit Four: Experience with Programming and Design- Advanced</a:t>
            </a:r>
          </a:p>
          <a:p>
            <a:pPr marL="285750" indent="-285750">
              <a:buFont typeface="Arial" panose="020B0604020202020204" pitchFamily="34" charset="0"/>
              <a:buChar char="•"/>
            </a:pPr>
            <a:r>
              <a:rPr lang="en-US" sz="2400" dirty="0">
                <a:solidFill>
                  <a:schemeClr val="tx1"/>
                </a:solidFill>
                <a:latin typeface="Arial" panose="020B0604020202020204" pitchFamily="34" charset="0"/>
              </a:rPr>
              <a:t>Unit Five: Number Systems and codes</a:t>
            </a:r>
          </a:p>
          <a:p>
            <a:pPr marL="285750" indent="-285750">
              <a:buFont typeface="Arial" panose="020B0604020202020204" pitchFamily="34" charset="0"/>
              <a:buChar char="•"/>
            </a:pPr>
            <a:r>
              <a:rPr lang="en-US" sz="2400" dirty="0">
                <a:solidFill>
                  <a:schemeClr val="tx1"/>
                </a:solidFill>
                <a:latin typeface="Arial" panose="020B0604020202020204" pitchFamily="34" charset="0"/>
              </a:rPr>
              <a:t>Unit Six: Impact of Information Technology</a:t>
            </a:r>
          </a:p>
          <a:p>
            <a:pPr marL="285750" indent="-285750">
              <a:buFont typeface="Arial" panose="020B0604020202020204" pitchFamily="34" charset="0"/>
              <a:buChar char="•"/>
            </a:pPr>
            <a:r>
              <a:rPr lang="en-US" sz="2400" dirty="0">
                <a:solidFill>
                  <a:schemeClr val="tx1"/>
                </a:solidFill>
                <a:latin typeface="Arial" panose="020B0604020202020204" pitchFamily="34" charset="0"/>
              </a:rPr>
              <a:t>Unit Seven: Programming for Applications</a:t>
            </a:r>
          </a:p>
          <a:p>
            <a:pPr marL="285750" indent="-285750">
              <a:buFont typeface="Arial" panose="020B0604020202020204" pitchFamily="34" charset="0"/>
              <a:buChar char="•"/>
            </a:pPr>
            <a:r>
              <a:rPr lang="en-US" sz="2400" dirty="0">
                <a:solidFill>
                  <a:schemeClr val="tx1"/>
                </a:solidFill>
                <a:latin typeface="Arial" panose="020B0604020202020204" pitchFamily="34" charset="0"/>
              </a:rPr>
              <a:t>Unit Eight: Internet and Multimedia</a:t>
            </a:r>
          </a:p>
          <a:p>
            <a:endParaRPr lang="en-CA" dirty="0"/>
          </a:p>
        </p:txBody>
      </p:sp>
    </p:spTree>
    <p:extLst>
      <p:ext uri="{BB962C8B-B14F-4D97-AF65-F5344CB8AC3E}">
        <p14:creationId xmlns:p14="http://schemas.microsoft.com/office/powerpoint/2010/main" val="1839656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EDD6-B61F-4BD7-B5D5-935CDED5A3B7}"/>
              </a:ext>
            </a:extLst>
          </p:cNvPr>
          <p:cNvSpPr>
            <a:spLocks noGrp="1"/>
          </p:cNvSpPr>
          <p:nvPr>
            <p:ph type="title"/>
          </p:nvPr>
        </p:nvSpPr>
        <p:spPr>
          <a:xfrm>
            <a:off x="913795" y="531223"/>
            <a:ext cx="10353762" cy="1257300"/>
          </a:xfrm>
        </p:spPr>
        <p:txBody>
          <a:bodyPr/>
          <a:lstStyle/>
          <a:p>
            <a:r>
              <a:rPr lang="en-CA" dirty="0">
                <a:highlight>
                  <a:srgbClr val="00FFFF"/>
                </a:highlight>
              </a:rPr>
              <a:t>Social Studies </a:t>
            </a:r>
          </a:p>
        </p:txBody>
      </p:sp>
      <p:sp>
        <p:nvSpPr>
          <p:cNvPr id="3" name="Content Placeholder 2">
            <a:extLst>
              <a:ext uri="{FF2B5EF4-FFF2-40B4-BE49-F238E27FC236}">
                <a16:creationId xmlns:a16="http://schemas.microsoft.com/office/drawing/2014/main" id="{8D5A46F5-33F0-41E6-887D-EF1BFCF1EBFC}"/>
              </a:ext>
            </a:extLst>
          </p:cNvPr>
          <p:cNvSpPr>
            <a:spLocks noGrp="1"/>
          </p:cNvSpPr>
          <p:nvPr>
            <p:ph idx="1"/>
          </p:nvPr>
        </p:nvSpPr>
        <p:spPr/>
        <p:txBody>
          <a:bodyPr>
            <a:normAutofit lnSpcReduction="10000"/>
          </a:bodyPr>
          <a:lstStyle/>
          <a:p>
            <a:pPr marL="36900" indent="0">
              <a:buNone/>
            </a:pPr>
            <a:r>
              <a:rPr lang="en-CA" dirty="0"/>
              <a:t>      </a:t>
            </a:r>
            <a:r>
              <a:rPr lang="en-CA" sz="2100" dirty="0"/>
              <a:t>Grade 10</a:t>
            </a:r>
          </a:p>
          <a:p>
            <a:pPr lvl="1"/>
            <a:r>
              <a:rPr lang="en-CA" u="sng" dirty="0"/>
              <a:t>History 10</a:t>
            </a:r>
            <a:r>
              <a:rPr lang="en-CA" dirty="0"/>
              <a:t>, Social Studies 10, Native Studies 30</a:t>
            </a:r>
          </a:p>
          <a:p>
            <a:pPr marL="450000" lvl="1" indent="0">
              <a:buNone/>
            </a:pPr>
            <a:r>
              <a:rPr lang="en-CA" dirty="0"/>
              <a:t>Grade 11</a:t>
            </a:r>
          </a:p>
          <a:p>
            <a:pPr lvl="1"/>
            <a:r>
              <a:rPr lang="en-CA" u="sng" dirty="0">
                <a:solidFill>
                  <a:schemeClr val="tx1"/>
                </a:solidFill>
                <a:effectLst/>
              </a:rPr>
              <a:t>History 20</a:t>
            </a:r>
            <a:r>
              <a:rPr lang="en-CA" dirty="0">
                <a:solidFill>
                  <a:schemeClr val="tx1"/>
                </a:solidFill>
                <a:effectLst/>
              </a:rPr>
              <a:t>, Social Studies 20, Social Studies 30</a:t>
            </a:r>
          </a:p>
          <a:p>
            <a:pPr lvl="1"/>
            <a:r>
              <a:rPr lang="en-CA" dirty="0">
                <a:solidFill>
                  <a:schemeClr val="tx1"/>
                </a:solidFill>
                <a:effectLst/>
              </a:rPr>
              <a:t>Psychology 20, </a:t>
            </a:r>
            <a:r>
              <a:rPr lang="en-CA" i="1" dirty="0">
                <a:solidFill>
                  <a:schemeClr val="bg1"/>
                </a:solidFill>
                <a:effectLst/>
                <a:highlight>
                  <a:srgbClr val="C0C0C0"/>
                </a:highlight>
              </a:rPr>
              <a:t>Geography 20, Economics 20</a:t>
            </a:r>
          </a:p>
          <a:p>
            <a:pPr marL="450000" lvl="1" indent="0">
              <a:buNone/>
            </a:pPr>
            <a:r>
              <a:rPr lang="en-CA" dirty="0">
                <a:solidFill>
                  <a:schemeClr val="tx1"/>
                </a:solidFill>
              </a:rPr>
              <a:t>Grade 12</a:t>
            </a:r>
          </a:p>
          <a:p>
            <a:pPr lvl="1"/>
            <a:r>
              <a:rPr lang="en-CA" u="sng" dirty="0"/>
              <a:t>History 30</a:t>
            </a:r>
            <a:r>
              <a:rPr lang="en-CA" dirty="0"/>
              <a:t>, Social Studies 30, Native Studies 30</a:t>
            </a:r>
          </a:p>
          <a:p>
            <a:pPr lvl="1"/>
            <a:r>
              <a:rPr lang="en-CA" dirty="0"/>
              <a:t>Psychology 30, </a:t>
            </a:r>
            <a:r>
              <a:rPr lang="en-CA" i="1" dirty="0">
                <a:solidFill>
                  <a:schemeClr val="bg1"/>
                </a:solidFill>
                <a:highlight>
                  <a:srgbClr val="C0C0C0"/>
                </a:highlight>
              </a:rPr>
              <a:t>Geography 30, Economics 30</a:t>
            </a:r>
            <a:r>
              <a:rPr lang="en-CA" i="1" dirty="0">
                <a:solidFill>
                  <a:schemeClr val="tx1"/>
                </a:solidFill>
              </a:rPr>
              <a:t>, Law 30</a:t>
            </a:r>
            <a:endParaRPr lang="en-CA" dirty="0">
              <a:solidFill>
                <a:schemeClr val="tx1"/>
              </a:solidFill>
            </a:endParaRPr>
          </a:p>
          <a:p>
            <a:pPr marL="450000" lvl="1" indent="0">
              <a:buNone/>
            </a:pPr>
            <a:endParaRPr lang="en-CA" dirty="0"/>
          </a:p>
          <a:p>
            <a:pPr marL="450000" lvl="1" indent="0">
              <a:buNone/>
            </a:pPr>
            <a:endParaRPr lang="en-CA" dirty="0"/>
          </a:p>
          <a:p>
            <a:pPr marL="450000" lvl="1" indent="0">
              <a:buNone/>
            </a:pPr>
            <a:endParaRPr lang="en-CA" dirty="0"/>
          </a:p>
        </p:txBody>
      </p:sp>
    </p:spTree>
    <p:extLst>
      <p:ext uri="{BB962C8B-B14F-4D97-AF65-F5344CB8AC3E}">
        <p14:creationId xmlns:p14="http://schemas.microsoft.com/office/powerpoint/2010/main" val="3291539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49DD2-7E29-43BA-BE3F-8AE6DE208734}"/>
              </a:ext>
            </a:extLst>
          </p:cNvPr>
          <p:cNvSpPr>
            <a:spLocks noGrp="1"/>
          </p:cNvSpPr>
          <p:nvPr>
            <p:ph type="title"/>
          </p:nvPr>
        </p:nvSpPr>
        <p:spPr>
          <a:xfrm>
            <a:off x="913795" y="271054"/>
            <a:ext cx="10353762" cy="1257300"/>
          </a:xfrm>
        </p:spPr>
        <p:txBody>
          <a:bodyPr/>
          <a:lstStyle/>
          <a:p>
            <a:r>
              <a:rPr lang="en-CA" dirty="0"/>
              <a:t>Social Studies Descriptions  </a:t>
            </a:r>
          </a:p>
        </p:txBody>
      </p:sp>
      <p:sp>
        <p:nvSpPr>
          <p:cNvPr id="3" name="Content Placeholder 2">
            <a:extLst>
              <a:ext uri="{FF2B5EF4-FFF2-40B4-BE49-F238E27FC236}">
                <a16:creationId xmlns:a16="http://schemas.microsoft.com/office/drawing/2014/main" id="{A77DC4D6-4C63-42C6-8261-988237F82C29}"/>
              </a:ext>
            </a:extLst>
          </p:cNvPr>
          <p:cNvSpPr>
            <a:spLocks noGrp="1"/>
          </p:cNvSpPr>
          <p:nvPr>
            <p:ph idx="1"/>
          </p:nvPr>
        </p:nvSpPr>
        <p:spPr>
          <a:xfrm>
            <a:off x="770709" y="1110344"/>
            <a:ext cx="10496848" cy="5603966"/>
          </a:xfrm>
        </p:spPr>
        <p:txBody>
          <a:bodyPr>
            <a:normAutofit fontScale="62500" lnSpcReduction="20000"/>
          </a:bodyPr>
          <a:lstStyle/>
          <a:p>
            <a:pPr marL="109728" indent="0">
              <a:buNone/>
            </a:pPr>
            <a:endParaRPr lang="en-US" sz="2400" dirty="0">
              <a:solidFill>
                <a:schemeClr val="tx1"/>
              </a:solidFill>
            </a:endParaRPr>
          </a:p>
          <a:p>
            <a:r>
              <a:rPr lang="en-US" sz="2400" b="1" dirty="0">
                <a:solidFill>
                  <a:schemeClr val="tx1"/>
                </a:solidFill>
              </a:rPr>
              <a:t>History 20 </a:t>
            </a:r>
            <a:r>
              <a:rPr lang="en-US" sz="2400" dirty="0">
                <a:solidFill>
                  <a:schemeClr val="tx1"/>
                </a:solidFill>
              </a:rPr>
              <a:t>– This course helps students understand the major issues facing humanity at the end of the twentieth century.  The course examines the conditions, ideas, and events of the twentieth century which gave rise to these issues. World War I, World War II, Cold War</a:t>
            </a:r>
          </a:p>
          <a:p>
            <a:r>
              <a:rPr lang="en-US" sz="2400" b="1" dirty="0">
                <a:solidFill>
                  <a:schemeClr val="tx1"/>
                </a:solidFill>
              </a:rPr>
              <a:t>History 30</a:t>
            </a:r>
            <a:r>
              <a:rPr lang="en-US" sz="2400" dirty="0">
                <a:solidFill>
                  <a:schemeClr val="tx1"/>
                </a:solidFill>
              </a:rPr>
              <a:t>  - This course helps students understand the major issues facing Canadians at the end of the twentieth century. The course examines the historical forces between the Aboriginal peoples who have always been here and the many different immigrants who came to make a new life for themselves. War of 1812, development of Medicare, FLQ Crisis of 1970s.</a:t>
            </a:r>
          </a:p>
          <a:p>
            <a:pPr lvl="0"/>
            <a:r>
              <a:rPr lang="en-US" sz="2400" b="1" dirty="0">
                <a:solidFill>
                  <a:schemeClr val="tx1"/>
                </a:solidFill>
              </a:rPr>
              <a:t>Native Studies 20</a:t>
            </a:r>
            <a:r>
              <a:rPr lang="en-US" sz="2400" dirty="0">
                <a:solidFill>
                  <a:schemeClr val="tx1"/>
                </a:solidFill>
              </a:rPr>
              <a:t>– This course will help all students develop their knowledge, positive attitudes and cultural understanding about First Nations, Métis and Inuit peoples from a World Issue perspective. The course focuses on Self Determination and Self-Governance, Development and Social Justice. </a:t>
            </a:r>
          </a:p>
          <a:p>
            <a:pPr lvl="0"/>
            <a:r>
              <a:rPr lang="en-US" sz="2400" b="1" dirty="0">
                <a:solidFill>
                  <a:schemeClr val="tx1"/>
                </a:solidFill>
              </a:rPr>
              <a:t>Native Studies 30</a:t>
            </a:r>
            <a:r>
              <a:rPr lang="en-US" sz="2400" dirty="0">
                <a:solidFill>
                  <a:schemeClr val="tx1"/>
                </a:solidFill>
              </a:rPr>
              <a:t>– This course will help all students develop their knowledge, positive attitudes and cultural understanding about First Nations, Métis and Inuit peoples from a Canadian perspective. The course focuses on Aboriginal and Treaty Rights, Governance, Land Claims and Treaty Land Entitlements, Economic Development and Social Development. Life prior to the arrival of Europeans, residential schools, missing and murdered Indigenous women.</a:t>
            </a:r>
          </a:p>
          <a:p>
            <a:pPr lvl="0"/>
            <a:r>
              <a:rPr lang="en-US" sz="2400" b="1" dirty="0">
                <a:solidFill>
                  <a:schemeClr val="tx1"/>
                </a:solidFill>
              </a:rPr>
              <a:t>Social Studies 20 </a:t>
            </a:r>
            <a:r>
              <a:rPr lang="en-US" sz="2400" dirty="0">
                <a:solidFill>
                  <a:schemeClr val="tx1"/>
                </a:solidFill>
              </a:rPr>
              <a:t>– This course helps students understand the major issues facing humanity at the end of the twentieth century. The course examines issues such as human rights, population growth, wealth creation, environmental change, and world governance. </a:t>
            </a:r>
          </a:p>
          <a:p>
            <a:r>
              <a:rPr lang="en-US" sz="2000" b="1" dirty="0">
                <a:solidFill>
                  <a:schemeClr val="tx1"/>
                </a:solidFill>
              </a:rPr>
              <a:t>Social Studies 30 </a:t>
            </a:r>
            <a:r>
              <a:rPr lang="en-US" sz="2000" dirty="0">
                <a:solidFill>
                  <a:schemeClr val="tx1"/>
                </a:solidFill>
              </a:rPr>
              <a:t>– This course helps students understand the major issues facing Canadians at the end of the twentieth century. The course examines issues such as social change throughout Canadian history, people-land relationships, cross-cultural relationships, the governance of Canadian society, and Canada's relationship with the global community. Canadian governance, relationships between Canadians and the land.</a:t>
            </a:r>
          </a:p>
          <a:p>
            <a:endParaRPr lang="en-US" sz="2000" dirty="0">
              <a:solidFill>
                <a:schemeClr val="tx1"/>
              </a:solidFill>
            </a:endParaRPr>
          </a:p>
          <a:p>
            <a:r>
              <a:rPr lang="en-US" sz="2000" dirty="0">
                <a:solidFill>
                  <a:schemeClr val="tx1"/>
                </a:solidFill>
              </a:rPr>
              <a:t> </a:t>
            </a:r>
            <a:r>
              <a:rPr lang="en-US" sz="2000" b="1" dirty="0">
                <a:solidFill>
                  <a:schemeClr val="tx1"/>
                </a:solidFill>
              </a:rPr>
              <a:t>Psychology 20/30-</a:t>
            </a:r>
            <a:r>
              <a:rPr lang="en-US" sz="2000" dirty="0">
                <a:solidFill>
                  <a:schemeClr val="tx1"/>
                </a:solidFill>
              </a:rPr>
              <a:t>Students will study human development from conception, pregnancy, birth, infancy, childhood, adolescence and adulthood. </a:t>
            </a:r>
          </a:p>
          <a:p>
            <a:r>
              <a:rPr lang="en-US" sz="2000" b="1" dirty="0">
                <a:solidFill>
                  <a:schemeClr val="tx1"/>
                </a:solidFill>
              </a:rPr>
              <a:t>Law 30-</a:t>
            </a:r>
            <a:r>
              <a:rPr lang="en-US" sz="2000" dirty="0">
                <a:solidFill>
                  <a:schemeClr val="tx1"/>
                </a:solidFill>
              </a:rPr>
              <a:t>Students will become active, informed and productive citizens who know and understand their legal rights and responsibilities.</a:t>
            </a:r>
          </a:p>
          <a:p>
            <a:endParaRPr lang="en-US" sz="2000" dirty="0">
              <a:solidFill>
                <a:schemeClr val="tx1"/>
              </a:solidFill>
            </a:endParaRPr>
          </a:p>
          <a:p>
            <a:endParaRPr lang="en-US" sz="2000" dirty="0">
              <a:solidFill>
                <a:schemeClr val="tx1"/>
              </a:solidFill>
            </a:endParaRPr>
          </a:p>
          <a:p>
            <a:pPr lvl="0"/>
            <a:endParaRPr lang="en-CA" dirty="0">
              <a:solidFill>
                <a:schemeClr val="tx1"/>
              </a:solidFill>
            </a:endParaRPr>
          </a:p>
        </p:txBody>
      </p:sp>
    </p:spTree>
    <p:extLst>
      <p:ext uri="{BB962C8B-B14F-4D97-AF65-F5344CB8AC3E}">
        <p14:creationId xmlns:p14="http://schemas.microsoft.com/office/powerpoint/2010/main" val="120049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3D24C-2551-4F2D-B7F3-1F386544F870}"/>
              </a:ext>
            </a:extLst>
          </p:cNvPr>
          <p:cNvSpPr>
            <a:spLocks noGrp="1"/>
          </p:cNvSpPr>
          <p:nvPr>
            <p:ph type="title"/>
          </p:nvPr>
        </p:nvSpPr>
        <p:spPr/>
        <p:txBody>
          <a:bodyPr/>
          <a:lstStyle/>
          <a:p>
            <a:r>
              <a:rPr lang="en-CA" dirty="0">
                <a:highlight>
                  <a:srgbClr val="00FFFF"/>
                </a:highlight>
              </a:rPr>
              <a:t>Health and Physical Education </a:t>
            </a:r>
          </a:p>
        </p:txBody>
      </p:sp>
      <p:sp>
        <p:nvSpPr>
          <p:cNvPr id="3" name="Content Placeholder 2">
            <a:extLst>
              <a:ext uri="{FF2B5EF4-FFF2-40B4-BE49-F238E27FC236}">
                <a16:creationId xmlns:a16="http://schemas.microsoft.com/office/drawing/2014/main" id="{24D57DF0-154B-4727-B2BF-5F96C75AF917}"/>
              </a:ext>
            </a:extLst>
          </p:cNvPr>
          <p:cNvSpPr>
            <a:spLocks noGrp="1"/>
          </p:cNvSpPr>
          <p:nvPr>
            <p:ph idx="1"/>
          </p:nvPr>
        </p:nvSpPr>
        <p:spPr/>
        <p:txBody>
          <a:bodyPr/>
          <a:lstStyle/>
          <a:p>
            <a:pPr marL="36900" indent="0">
              <a:buNone/>
            </a:pPr>
            <a:r>
              <a:rPr lang="en-CA" sz="2100" dirty="0"/>
              <a:t>       Grade 10</a:t>
            </a:r>
          </a:p>
          <a:p>
            <a:pPr lvl="1"/>
            <a:r>
              <a:rPr lang="en-CA" u="sng" dirty="0"/>
              <a:t>Wellness 10</a:t>
            </a:r>
          </a:p>
          <a:p>
            <a:pPr marL="450000" lvl="1" indent="0">
              <a:buNone/>
            </a:pPr>
            <a:r>
              <a:rPr lang="en-CA" dirty="0"/>
              <a:t>Grade 11</a:t>
            </a:r>
          </a:p>
          <a:p>
            <a:pPr lvl="1"/>
            <a:r>
              <a:rPr lang="en-CA" u="sng" dirty="0"/>
              <a:t>Physical Education 20</a:t>
            </a:r>
            <a:r>
              <a:rPr lang="en-CA" dirty="0"/>
              <a:t>, Outdoor Education 20</a:t>
            </a:r>
          </a:p>
          <a:p>
            <a:pPr marL="450000" lvl="1" indent="0">
              <a:buNone/>
            </a:pPr>
            <a:r>
              <a:rPr lang="en-CA" dirty="0"/>
              <a:t>Grade 12</a:t>
            </a:r>
          </a:p>
          <a:p>
            <a:pPr lvl="1"/>
            <a:r>
              <a:rPr lang="en-CA" u="sng" dirty="0">
                <a:solidFill>
                  <a:schemeClr val="tx1"/>
                </a:solidFill>
              </a:rPr>
              <a:t>Physical Education 30</a:t>
            </a:r>
            <a:endParaRPr lang="en-CA" dirty="0">
              <a:solidFill>
                <a:schemeClr val="tx1"/>
              </a:solidFill>
            </a:endParaRPr>
          </a:p>
          <a:p>
            <a:endParaRPr lang="en-CA" dirty="0"/>
          </a:p>
        </p:txBody>
      </p:sp>
    </p:spTree>
    <p:extLst>
      <p:ext uri="{BB962C8B-B14F-4D97-AF65-F5344CB8AC3E}">
        <p14:creationId xmlns:p14="http://schemas.microsoft.com/office/powerpoint/2010/main" val="2693875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8191E-AA81-44EB-A622-9C6238DFF6E2}"/>
              </a:ext>
            </a:extLst>
          </p:cNvPr>
          <p:cNvSpPr>
            <a:spLocks noGrp="1"/>
          </p:cNvSpPr>
          <p:nvPr>
            <p:ph type="title"/>
          </p:nvPr>
        </p:nvSpPr>
        <p:spPr>
          <a:xfrm>
            <a:off x="913795" y="609600"/>
            <a:ext cx="10353762" cy="1257300"/>
          </a:xfrm>
        </p:spPr>
        <p:txBody>
          <a:bodyPr>
            <a:normAutofit/>
          </a:bodyPr>
          <a:lstStyle/>
          <a:p>
            <a:r>
              <a:rPr lang="en-CA"/>
              <a:t>Health &amp; Physical Education Descriptions</a:t>
            </a:r>
            <a:endParaRPr lang="en-CA" dirty="0"/>
          </a:p>
        </p:txBody>
      </p:sp>
      <p:graphicFrame>
        <p:nvGraphicFramePr>
          <p:cNvPr id="13" name="Content Placeholder 2">
            <a:extLst>
              <a:ext uri="{FF2B5EF4-FFF2-40B4-BE49-F238E27FC236}">
                <a16:creationId xmlns:a16="http://schemas.microsoft.com/office/drawing/2014/main" id="{9FC5311B-828F-4D49-8A5B-37C644308FB1}"/>
              </a:ext>
            </a:extLst>
          </p:cNvPr>
          <p:cNvGraphicFramePr>
            <a:graphicFrameLocks noGrp="1"/>
          </p:cNvGraphicFramePr>
          <p:nvPr>
            <p:ph idx="1"/>
            <p:extLst>
              <p:ext uri="{D42A27DB-BD31-4B8C-83A1-F6EECF244321}">
                <p14:modId xmlns:p14="http://schemas.microsoft.com/office/powerpoint/2010/main" val="3855028636"/>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0691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02B083-54F7-41CA-9C6D-B87D35683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1FBD6F-EF63-4D5D-A990-0A257923583C}"/>
              </a:ext>
            </a:extLst>
          </p:cNvPr>
          <p:cNvSpPr>
            <a:spLocks noGrp="1"/>
          </p:cNvSpPr>
          <p:nvPr>
            <p:ph type="title"/>
          </p:nvPr>
        </p:nvSpPr>
        <p:spPr>
          <a:xfrm>
            <a:off x="913794" y="609599"/>
            <a:ext cx="2799465" cy="5273675"/>
          </a:xfrm>
        </p:spPr>
        <p:txBody>
          <a:bodyPr>
            <a:normAutofit/>
          </a:bodyPr>
          <a:lstStyle/>
          <a:p>
            <a:pPr algn="l"/>
            <a:r>
              <a:rPr lang="en-CA"/>
              <a:t>Electives </a:t>
            </a:r>
            <a:br>
              <a:rPr lang="en-CA"/>
            </a:br>
            <a:r>
              <a:rPr lang="en-CA" i="1"/>
              <a:t>we have typically offered in the past</a:t>
            </a:r>
          </a:p>
        </p:txBody>
      </p:sp>
      <p:sp useBgFill="1">
        <p:nvSpPr>
          <p:cNvPr id="11" name="Freeform: Shape 10">
            <a:extLst>
              <a:ext uri="{FF2B5EF4-FFF2-40B4-BE49-F238E27FC236}">
                <a16:creationId xmlns:a16="http://schemas.microsoft.com/office/drawing/2014/main" id="{92AA17E1-8D32-49FA-8C33-D57631B4E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83806" y="-2"/>
            <a:ext cx="8108194" cy="6858002"/>
          </a:xfrm>
          <a:custGeom>
            <a:avLst/>
            <a:gdLst>
              <a:gd name="connsiteX0" fmla="*/ 4629960 w 8108194"/>
              <a:gd name="connsiteY0" fmla="*/ 0 h 6858002"/>
              <a:gd name="connsiteX1" fmla="*/ 0 w 8108194"/>
              <a:gd name="connsiteY1" fmla="*/ 0 h 6858002"/>
              <a:gd name="connsiteX2" fmla="*/ 0 w 8108194"/>
              <a:gd name="connsiteY2" fmla="*/ 6858002 h 6858002"/>
              <a:gd name="connsiteX3" fmla="*/ 1406984 w 8108194"/>
              <a:gd name="connsiteY3" fmla="*/ 6858002 h 6858002"/>
              <a:gd name="connsiteX4" fmla="*/ 4629960 w 8108194"/>
              <a:gd name="connsiteY4" fmla="*/ 6858002 h 6858002"/>
              <a:gd name="connsiteX5" fmla="*/ 7761129 w 8108194"/>
              <a:gd name="connsiteY5" fmla="*/ 6858002 h 6858002"/>
              <a:gd name="connsiteX6" fmla="*/ 7795626 w 8108194"/>
              <a:gd name="connsiteY6" fmla="*/ 6702327 h 6858002"/>
              <a:gd name="connsiteX7" fmla="*/ 7828504 w 8108194"/>
              <a:gd name="connsiteY7" fmla="*/ 6547336 h 6858002"/>
              <a:gd name="connsiteX8" fmla="*/ 7860686 w 8108194"/>
              <a:gd name="connsiteY8" fmla="*/ 6391660 h 6858002"/>
              <a:gd name="connsiteX9" fmla="*/ 7888239 w 8108194"/>
              <a:gd name="connsiteY9" fmla="*/ 6235297 h 6858002"/>
              <a:gd name="connsiteX10" fmla="*/ 7916023 w 8108194"/>
              <a:gd name="connsiteY10" fmla="*/ 6079621 h 6858002"/>
              <a:gd name="connsiteX11" fmla="*/ 7941955 w 8108194"/>
              <a:gd name="connsiteY11" fmla="*/ 5923258 h 6858002"/>
              <a:gd name="connsiteX12" fmla="*/ 7964181 w 8108194"/>
              <a:gd name="connsiteY12" fmla="*/ 5768953 h 6858002"/>
              <a:gd name="connsiteX13" fmla="*/ 7985250 w 8108194"/>
              <a:gd name="connsiteY13" fmla="*/ 5612591 h 6858002"/>
              <a:gd name="connsiteX14" fmla="*/ 8004468 w 8108194"/>
              <a:gd name="connsiteY14" fmla="*/ 5456914 h 6858002"/>
              <a:gd name="connsiteX15" fmla="*/ 8021137 w 8108194"/>
              <a:gd name="connsiteY15" fmla="*/ 5303981 h 6858002"/>
              <a:gd name="connsiteX16" fmla="*/ 8037808 w 8108194"/>
              <a:gd name="connsiteY16" fmla="*/ 5148990 h 6858002"/>
              <a:gd name="connsiteX17" fmla="*/ 8051700 w 8108194"/>
              <a:gd name="connsiteY17" fmla="*/ 4996057 h 6858002"/>
              <a:gd name="connsiteX18" fmla="*/ 8062581 w 8108194"/>
              <a:gd name="connsiteY18" fmla="*/ 4843123 h 6858002"/>
              <a:gd name="connsiteX19" fmla="*/ 8073927 w 8108194"/>
              <a:gd name="connsiteY19" fmla="*/ 4690876 h 6858002"/>
              <a:gd name="connsiteX20" fmla="*/ 8083419 w 8108194"/>
              <a:gd name="connsiteY20" fmla="*/ 4540000 h 6858002"/>
              <a:gd name="connsiteX21" fmla="*/ 8090134 w 8108194"/>
              <a:gd name="connsiteY21" fmla="*/ 4390495 h 6858002"/>
              <a:gd name="connsiteX22" fmla="*/ 8095922 w 8108194"/>
              <a:gd name="connsiteY22" fmla="*/ 4240991 h 6858002"/>
              <a:gd name="connsiteX23" fmla="*/ 8101479 w 8108194"/>
              <a:gd name="connsiteY23" fmla="*/ 4092858 h 6858002"/>
              <a:gd name="connsiteX24" fmla="*/ 8104026 w 8108194"/>
              <a:gd name="connsiteY24" fmla="*/ 3946783 h 6858002"/>
              <a:gd name="connsiteX25" fmla="*/ 8106804 w 8108194"/>
              <a:gd name="connsiteY25" fmla="*/ 3800707 h 6858002"/>
              <a:gd name="connsiteX26" fmla="*/ 8108194 w 8108194"/>
              <a:gd name="connsiteY26" fmla="*/ 3656689 h 6858002"/>
              <a:gd name="connsiteX27" fmla="*/ 8106804 w 8108194"/>
              <a:gd name="connsiteY27" fmla="*/ 3514043 h 6858002"/>
              <a:gd name="connsiteX28" fmla="*/ 8106804 w 8108194"/>
              <a:gd name="connsiteY28" fmla="*/ 3372768 h 6858002"/>
              <a:gd name="connsiteX29" fmla="*/ 8104026 w 8108194"/>
              <a:gd name="connsiteY29" fmla="*/ 3232865 h 6858002"/>
              <a:gd name="connsiteX30" fmla="*/ 8099859 w 8108194"/>
              <a:gd name="connsiteY30" fmla="*/ 3095705 h 6858002"/>
              <a:gd name="connsiteX31" fmla="*/ 8095922 w 8108194"/>
              <a:gd name="connsiteY31" fmla="*/ 2959917 h 6858002"/>
              <a:gd name="connsiteX32" fmla="*/ 8091523 w 8108194"/>
              <a:gd name="connsiteY32" fmla="*/ 2826871 h 6858002"/>
              <a:gd name="connsiteX33" fmla="*/ 8084809 w 8108194"/>
              <a:gd name="connsiteY33" fmla="*/ 2694512 h 6858002"/>
              <a:gd name="connsiteX34" fmla="*/ 8077631 w 8108194"/>
              <a:gd name="connsiteY34" fmla="*/ 2564211 h 6858002"/>
              <a:gd name="connsiteX35" fmla="*/ 8071149 w 8108194"/>
              <a:gd name="connsiteY35" fmla="*/ 2436652 h 6858002"/>
              <a:gd name="connsiteX36" fmla="*/ 8052857 w 8108194"/>
              <a:gd name="connsiteY36" fmla="*/ 2187706 h 6858002"/>
              <a:gd name="connsiteX37" fmla="*/ 8033409 w 8108194"/>
              <a:gd name="connsiteY37" fmla="*/ 1949048 h 6858002"/>
              <a:gd name="connsiteX38" fmla="*/ 8013034 w 8108194"/>
              <a:gd name="connsiteY38" fmla="*/ 1719991 h 6858002"/>
              <a:gd name="connsiteX39" fmla="*/ 7990575 w 8108194"/>
              <a:gd name="connsiteY39" fmla="*/ 1503278 h 6858002"/>
              <a:gd name="connsiteX40" fmla="*/ 7967191 w 8108194"/>
              <a:gd name="connsiteY40" fmla="*/ 1296166 h 6858002"/>
              <a:gd name="connsiteX41" fmla="*/ 7941955 w 8108194"/>
              <a:gd name="connsiteY41" fmla="*/ 1104142 h 6858002"/>
              <a:gd name="connsiteX42" fmla="*/ 7917180 w 8108194"/>
              <a:gd name="connsiteY42" fmla="*/ 923777 h 6858002"/>
              <a:gd name="connsiteX43" fmla="*/ 7892407 w 8108194"/>
              <a:gd name="connsiteY43" fmla="*/ 757813 h 6858002"/>
              <a:gd name="connsiteX44" fmla="*/ 7869022 w 8108194"/>
              <a:gd name="connsiteY44" fmla="*/ 605566 h 6858002"/>
              <a:gd name="connsiteX45" fmla="*/ 7846795 w 8108194"/>
              <a:gd name="connsiteY45" fmla="*/ 470463 h 6858002"/>
              <a:gd name="connsiteX46" fmla="*/ 7825725 w 8108194"/>
              <a:gd name="connsiteY46" fmla="*/ 348391 h 6858002"/>
              <a:gd name="connsiteX47" fmla="*/ 7808129 w 8108194"/>
              <a:gd name="connsiteY47" fmla="*/ 245521 h 6858002"/>
              <a:gd name="connsiteX48" fmla="*/ 7791459 w 8108194"/>
              <a:gd name="connsiteY48" fmla="*/ 159110 h 6858002"/>
              <a:gd name="connsiteX49" fmla="*/ 7767610 w 8108194"/>
              <a:gd name="connsiteY49" fmla="*/ 40466 h 6858002"/>
              <a:gd name="connsiteX50" fmla="*/ 7759507 w 8108194"/>
              <a:gd name="connsiteY50" fmla="*/ 4 h 6858002"/>
              <a:gd name="connsiteX51" fmla="*/ 7768809 w 8108194"/>
              <a:gd name="connsiteY51" fmla="*/ 4 h 6858002"/>
              <a:gd name="connsiteX52" fmla="*/ 7768809 w 8108194"/>
              <a:gd name="connsiteY52" fmla="*/ 3 h 6858002"/>
              <a:gd name="connsiteX53" fmla="*/ 4629960 w 8108194"/>
              <a:gd name="connsiteY53"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08194" h="6858002">
                <a:moveTo>
                  <a:pt x="4629960" y="0"/>
                </a:moveTo>
                <a:lnTo>
                  <a:pt x="0" y="0"/>
                </a:lnTo>
                <a:lnTo>
                  <a:pt x="0" y="6858002"/>
                </a:lnTo>
                <a:lnTo>
                  <a:pt x="1406984" y="6858002"/>
                </a:lnTo>
                <a:lnTo>
                  <a:pt x="4629960" y="6858002"/>
                </a:lnTo>
                <a:lnTo>
                  <a:pt x="7761129" y="6858002"/>
                </a:lnTo>
                <a:lnTo>
                  <a:pt x="7795626" y="6702327"/>
                </a:lnTo>
                <a:lnTo>
                  <a:pt x="7828504" y="6547336"/>
                </a:lnTo>
                <a:lnTo>
                  <a:pt x="7860686" y="6391660"/>
                </a:lnTo>
                <a:lnTo>
                  <a:pt x="7888239" y="6235297"/>
                </a:lnTo>
                <a:lnTo>
                  <a:pt x="7916023" y="6079621"/>
                </a:lnTo>
                <a:lnTo>
                  <a:pt x="7941955" y="5923258"/>
                </a:lnTo>
                <a:lnTo>
                  <a:pt x="7964181" y="5768953"/>
                </a:lnTo>
                <a:lnTo>
                  <a:pt x="7985250" y="5612591"/>
                </a:lnTo>
                <a:lnTo>
                  <a:pt x="8004468" y="5456914"/>
                </a:lnTo>
                <a:lnTo>
                  <a:pt x="8021137" y="5303981"/>
                </a:lnTo>
                <a:lnTo>
                  <a:pt x="8037808" y="5148990"/>
                </a:lnTo>
                <a:lnTo>
                  <a:pt x="8051700" y="4996057"/>
                </a:lnTo>
                <a:lnTo>
                  <a:pt x="8062581" y="4843123"/>
                </a:lnTo>
                <a:lnTo>
                  <a:pt x="8073927" y="4690876"/>
                </a:lnTo>
                <a:lnTo>
                  <a:pt x="8083419" y="4540000"/>
                </a:lnTo>
                <a:lnTo>
                  <a:pt x="8090134" y="4390495"/>
                </a:lnTo>
                <a:lnTo>
                  <a:pt x="8095922" y="4240991"/>
                </a:lnTo>
                <a:lnTo>
                  <a:pt x="8101479" y="4092858"/>
                </a:lnTo>
                <a:lnTo>
                  <a:pt x="8104026" y="3946783"/>
                </a:lnTo>
                <a:lnTo>
                  <a:pt x="8106804" y="3800707"/>
                </a:lnTo>
                <a:lnTo>
                  <a:pt x="8108194" y="3656689"/>
                </a:lnTo>
                <a:lnTo>
                  <a:pt x="8106804" y="3514043"/>
                </a:lnTo>
                <a:lnTo>
                  <a:pt x="8106804" y="3372768"/>
                </a:lnTo>
                <a:lnTo>
                  <a:pt x="8104026" y="3232865"/>
                </a:lnTo>
                <a:lnTo>
                  <a:pt x="8099859" y="3095705"/>
                </a:lnTo>
                <a:lnTo>
                  <a:pt x="8095922" y="2959917"/>
                </a:lnTo>
                <a:lnTo>
                  <a:pt x="8091523" y="2826871"/>
                </a:lnTo>
                <a:lnTo>
                  <a:pt x="8084809" y="2694512"/>
                </a:lnTo>
                <a:lnTo>
                  <a:pt x="8077631" y="2564211"/>
                </a:lnTo>
                <a:lnTo>
                  <a:pt x="8071149" y="2436652"/>
                </a:lnTo>
                <a:lnTo>
                  <a:pt x="8052857" y="2187706"/>
                </a:lnTo>
                <a:lnTo>
                  <a:pt x="8033409" y="1949048"/>
                </a:lnTo>
                <a:lnTo>
                  <a:pt x="8013034" y="1719991"/>
                </a:lnTo>
                <a:lnTo>
                  <a:pt x="7990575" y="1503278"/>
                </a:lnTo>
                <a:lnTo>
                  <a:pt x="7967191" y="1296166"/>
                </a:lnTo>
                <a:lnTo>
                  <a:pt x="7941955" y="1104142"/>
                </a:lnTo>
                <a:lnTo>
                  <a:pt x="7917180" y="923777"/>
                </a:lnTo>
                <a:lnTo>
                  <a:pt x="7892407" y="757813"/>
                </a:lnTo>
                <a:lnTo>
                  <a:pt x="7869022" y="605566"/>
                </a:lnTo>
                <a:lnTo>
                  <a:pt x="7846795" y="470463"/>
                </a:lnTo>
                <a:lnTo>
                  <a:pt x="7825725" y="348391"/>
                </a:lnTo>
                <a:lnTo>
                  <a:pt x="7808129" y="245521"/>
                </a:lnTo>
                <a:lnTo>
                  <a:pt x="7791459" y="159110"/>
                </a:lnTo>
                <a:lnTo>
                  <a:pt x="7767610" y="40466"/>
                </a:lnTo>
                <a:lnTo>
                  <a:pt x="7759507" y="4"/>
                </a:lnTo>
                <a:lnTo>
                  <a:pt x="7768809" y="4"/>
                </a:lnTo>
                <a:lnTo>
                  <a:pt x="7768809" y="3"/>
                </a:lnTo>
                <a:lnTo>
                  <a:pt x="4629960" y="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85AEFCC2-F99D-42CD-8189-00E92878E8B5}"/>
              </a:ext>
            </a:extLst>
          </p:cNvPr>
          <p:cNvGraphicFramePr>
            <a:graphicFrameLocks noGrp="1"/>
          </p:cNvGraphicFramePr>
          <p:nvPr>
            <p:ph idx="1"/>
            <p:extLst>
              <p:ext uri="{D42A27DB-BD31-4B8C-83A1-F6EECF244321}">
                <p14:modId xmlns:p14="http://schemas.microsoft.com/office/powerpoint/2010/main" val="2265212947"/>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6472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7A0DB9F-FE6D-479A-BD2A-6F08C71363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5204A7C-F285-4ACB-9241-CDEC1CC49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913" y="482600"/>
            <a:ext cx="11225983" cy="5892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3"/>
            <a:extLst>
              <a:ext uri="{FF2B5EF4-FFF2-40B4-BE49-F238E27FC236}">
                <a16:creationId xmlns:a16="http://schemas.microsoft.com/office/drawing/2014/main" id="{CDDF1BEE-0483-453A-A698-1030A6ACD348}"/>
              </a:ext>
            </a:extLst>
          </p:cNvPr>
          <p:cNvPicPr>
            <a:picLocks noChangeAspect="1"/>
          </p:cNvPicPr>
          <p:nvPr/>
        </p:nvPicPr>
        <p:blipFill rotWithShape="1">
          <a:blip r:embed="rId4"/>
          <a:srcRect r="1" b="2076"/>
          <a:stretch/>
        </p:blipFill>
        <p:spPr>
          <a:xfrm>
            <a:off x="643467" y="643467"/>
            <a:ext cx="4010828" cy="5571066"/>
          </a:xfrm>
          <a:prstGeom prst="rect">
            <a:avLst/>
          </a:prstGeom>
        </p:spPr>
      </p:pic>
      <p:pic>
        <p:nvPicPr>
          <p:cNvPr id="3" name="Picture 2">
            <a:extLst>
              <a:ext uri="{FF2B5EF4-FFF2-40B4-BE49-F238E27FC236}">
                <a16:creationId xmlns:a16="http://schemas.microsoft.com/office/drawing/2014/main" id="{2178D686-8532-40E7-BC89-DF2325D99D1F}"/>
              </a:ext>
            </a:extLst>
          </p:cNvPr>
          <p:cNvPicPr>
            <a:picLocks noChangeAspect="1"/>
          </p:cNvPicPr>
          <p:nvPr/>
        </p:nvPicPr>
        <p:blipFill>
          <a:blip r:embed="rId5"/>
          <a:stretch>
            <a:fillRect/>
          </a:stretch>
        </p:blipFill>
        <p:spPr>
          <a:xfrm>
            <a:off x="4503651" y="1205170"/>
            <a:ext cx="7044882" cy="4189790"/>
          </a:xfrm>
          <a:prstGeom prst="rect">
            <a:avLst/>
          </a:prstGeom>
        </p:spPr>
      </p:pic>
    </p:spTree>
    <p:extLst>
      <p:ext uri="{BB962C8B-B14F-4D97-AF65-F5344CB8AC3E}">
        <p14:creationId xmlns:p14="http://schemas.microsoft.com/office/powerpoint/2010/main" val="13783306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1D9A8-3322-4988-B9F4-9EA24826766A}"/>
              </a:ext>
            </a:extLst>
          </p:cNvPr>
          <p:cNvSpPr>
            <a:spLocks noGrp="1"/>
          </p:cNvSpPr>
          <p:nvPr>
            <p:ph type="title"/>
          </p:nvPr>
        </p:nvSpPr>
        <p:spPr>
          <a:xfrm>
            <a:off x="913795" y="609600"/>
            <a:ext cx="10353762" cy="1257300"/>
          </a:xfrm>
        </p:spPr>
        <p:txBody>
          <a:bodyPr>
            <a:normAutofit/>
          </a:bodyPr>
          <a:lstStyle/>
          <a:p>
            <a:r>
              <a:rPr lang="en-CA" sz="3900"/>
              <a:t>Electives </a:t>
            </a:r>
            <a:br>
              <a:rPr lang="en-CA" sz="3900"/>
            </a:br>
            <a:r>
              <a:rPr lang="en-CA" sz="3900" i="1"/>
              <a:t>we suggest can be offered</a:t>
            </a:r>
          </a:p>
        </p:txBody>
      </p:sp>
      <p:graphicFrame>
        <p:nvGraphicFramePr>
          <p:cNvPr id="11" name="Content Placeholder 2">
            <a:extLst>
              <a:ext uri="{FF2B5EF4-FFF2-40B4-BE49-F238E27FC236}">
                <a16:creationId xmlns:a16="http://schemas.microsoft.com/office/drawing/2014/main" id="{B9135856-8987-4794-AB49-0C3FEB03C830}"/>
              </a:ext>
            </a:extLst>
          </p:cNvPr>
          <p:cNvGraphicFramePr>
            <a:graphicFrameLocks noGrp="1"/>
          </p:cNvGraphicFramePr>
          <p:nvPr>
            <p:ph idx="1"/>
            <p:extLst>
              <p:ext uri="{D42A27DB-BD31-4B8C-83A1-F6EECF244321}">
                <p14:modId xmlns:p14="http://schemas.microsoft.com/office/powerpoint/2010/main" val="241166720"/>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a:extLst>
              <a:ext uri="{FF2B5EF4-FFF2-40B4-BE49-F238E27FC236}">
                <a16:creationId xmlns:a16="http://schemas.microsoft.com/office/drawing/2014/main" id="{C1E6A717-8233-4795-AB84-0B933C104CEE}"/>
              </a:ext>
            </a:extLst>
          </p:cNvPr>
          <p:cNvCxnSpPr/>
          <p:nvPr/>
        </p:nvCxnSpPr>
        <p:spPr>
          <a:xfrm>
            <a:off x="1306286" y="3773714"/>
            <a:ext cx="464457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868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01EE1-4789-492B-A373-8E150A589B73}"/>
              </a:ext>
            </a:extLst>
          </p:cNvPr>
          <p:cNvSpPr>
            <a:spLocks noGrp="1"/>
          </p:cNvSpPr>
          <p:nvPr>
            <p:ph type="title"/>
          </p:nvPr>
        </p:nvSpPr>
        <p:spPr>
          <a:xfrm>
            <a:off x="633743" y="609599"/>
            <a:ext cx="3413156" cy="5273675"/>
          </a:xfrm>
        </p:spPr>
        <p:txBody>
          <a:bodyPr>
            <a:normAutofit/>
          </a:bodyPr>
          <a:lstStyle/>
          <a:p>
            <a:r>
              <a:rPr lang="en-CA" dirty="0"/>
              <a:t>Elective Descriptions</a:t>
            </a:r>
          </a:p>
        </p:txBody>
      </p:sp>
      <p:pic>
        <p:nvPicPr>
          <p:cNvPr id="9" name="Picture 8">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a:extLst>
              <a:ext uri="{FF2B5EF4-FFF2-40B4-BE49-F238E27FC236}">
                <a16:creationId xmlns:a16="http://schemas.microsoft.com/office/drawing/2014/main" id="{6C844CC5-9C9A-4F88-B39A-8EDA153FE9F3}"/>
              </a:ext>
            </a:extLst>
          </p:cNvPr>
          <p:cNvGraphicFramePr>
            <a:graphicFrameLocks noGrp="1"/>
          </p:cNvGraphicFramePr>
          <p:nvPr>
            <p:ph idx="1"/>
            <p:extLst>
              <p:ext uri="{D42A27DB-BD31-4B8C-83A1-F6EECF244321}">
                <p14:modId xmlns:p14="http://schemas.microsoft.com/office/powerpoint/2010/main" val="675439494"/>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722087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CA733A-8D25-4E63-8273-CC14052E0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243676-29C0-454E-9100-9898B885FB1C}"/>
              </a:ext>
            </a:extLst>
          </p:cNvPr>
          <p:cNvSpPr>
            <a:spLocks noGrp="1"/>
          </p:cNvSpPr>
          <p:nvPr>
            <p:ph type="title"/>
          </p:nvPr>
        </p:nvSpPr>
        <p:spPr>
          <a:xfrm>
            <a:off x="1375982" y="4854309"/>
            <a:ext cx="9440034" cy="1088336"/>
          </a:xfrm>
        </p:spPr>
        <p:txBody>
          <a:bodyPr vert="horz" lIns="91440" tIns="45720" rIns="91440" bIns="45720" rtlCol="0" anchor="b">
            <a:normAutofit fontScale="90000"/>
          </a:bodyPr>
          <a:lstStyle/>
          <a:p>
            <a:r>
              <a:rPr lang="en-US" sz="4800" dirty="0"/>
              <a:t>Prairie South School Division Virtual School Courses </a:t>
            </a:r>
          </a:p>
        </p:txBody>
      </p:sp>
      <p:pic>
        <p:nvPicPr>
          <p:cNvPr id="12" name="Picture 11">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pic>
        <p:nvPicPr>
          <p:cNvPr id="5" name="Content Placeholder 4">
            <a:hlinkClick r:id="rId4"/>
            <a:extLst>
              <a:ext uri="{FF2B5EF4-FFF2-40B4-BE49-F238E27FC236}">
                <a16:creationId xmlns:a16="http://schemas.microsoft.com/office/drawing/2014/main" id="{0D2C1301-AC00-4173-B3E0-5FBFF0F57D4F}"/>
              </a:ext>
            </a:extLst>
          </p:cNvPr>
          <p:cNvPicPr>
            <a:picLocks noGrp="1" noChangeAspect="1"/>
          </p:cNvPicPr>
          <p:nvPr>
            <p:ph idx="1"/>
          </p:nvPr>
        </p:nvPicPr>
        <p:blipFill rotWithShape="1">
          <a:blip r:embed="rId5"/>
          <a:srcRect t="9546" r="-1" b="-1"/>
          <a:stretch/>
        </p:blipFill>
        <p:spPr>
          <a:xfrm>
            <a:off x="-1" y="-1"/>
            <a:ext cx="12198915" cy="4220682"/>
          </a:xfrm>
          <a:prstGeom prst="rect">
            <a:avLst/>
          </a:prstGeom>
        </p:spPr>
      </p:pic>
    </p:spTree>
    <p:extLst>
      <p:ext uri="{BB962C8B-B14F-4D97-AF65-F5344CB8AC3E}">
        <p14:creationId xmlns:p14="http://schemas.microsoft.com/office/powerpoint/2010/main" val="1606065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0B18A-3FDD-490D-9472-E2EF75AEA09F}"/>
              </a:ext>
            </a:extLst>
          </p:cNvPr>
          <p:cNvSpPr>
            <a:spLocks noGrp="1"/>
          </p:cNvSpPr>
          <p:nvPr>
            <p:ph type="title"/>
          </p:nvPr>
        </p:nvSpPr>
        <p:spPr/>
        <p:txBody>
          <a:bodyPr/>
          <a:lstStyle/>
          <a:p>
            <a:r>
              <a:rPr lang="en-CA" dirty="0"/>
              <a:t>Conclusion </a:t>
            </a:r>
          </a:p>
        </p:txBody>
      </p:sp>
      <p:sp>
        <p:nvSpPr>
          <p:cNvPr id="3" name="Content Placeholder 2">
            <a:extLst>
              <a:ext uri="{FF2B5EF4-FFF2-40B4-BE49-F238E27FC236}">
                <a16:creationId xmlns:a16="http://schemas.microsoft.com/office/drawing/2014/main" id="{614DFDD3-A770-4417-AA28-8CD540EFF6CF}"/>
              </a:ext>
            </a:extLst>
          </p:cNvPr>
          <p:cNvSpPr>
            <a:spLocks noGrp="1"/>
          </p:cNvSpPr>
          <p:nvPr>
            <p:ph idx="1"/>
          </p:nvPr>
        </p:nvSpPr>
        <p:spPr/>
        <p:txBody>
          <a:bodyPr/>
          <a:lstStyle/>
          <a:p>
            <a:r>
              <a:rPr lang="en-CA" dirty="0"/>
              <a:t>To access this presentation please go to:</a:t>
            </a:r>
          </a:p>
          <a:p>
            <a:pPr marL="494100" indent="-457200">
              <a:buAutoNum type="arabicPeriod"/>
            </a:pPr>
            <a:r>
              <a:rPr lang="en-CA" dirty="0"/>
              <a:t>Coronach School Website: </a:t>
            </a:r>
            <a:r>
              <a:rPr lang="en-CA" dirty="0">
                <a:hlinkClick r:id="rId2"/>
              </a:rPr>
              <a:t>https://schools.prairiesouth.ca/coronach/</a:t>
            </a:r>
            <a:endParaRPr lang="en-CA" dirty="0"/>
          </a:p>
          <a:p>
            <a:pPr marL="494100" indent="-457200">
              <a:buAutoNum type="arabicPeriod"/>
            </a:pPr>
            <a:r>
              <a:rPr lang="en-CA" dirty="0"/>
              <a:t>Click High School Course Information</a:t>
            </a:r>
          </a:p>
          <a:p>
            <a:pPr marL="36900" indent="0">
              <a:buNone/>
            </a:pPr>
            <a:endParaRPr lang="en-CA" dirty="0"/>
          </a:p>
        </p:txBody>
      </p:sp>
    </p:spTree>
    <p:extLst>
      <p:ext uri="{BB962C8B-B14F-4D97-AF65-F5344CB8AC3E}">
        <p14:creationId xmlns:p14="http://schemas.microsoft.com/office/powerpoint/2010/main" val="2979641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BF8DCD-A587-40EB-8715-34252889AC29}"/>
              </a:ext>
            </a:extLst>
          </p:cNvPr>
          <p:cNvSpPr>
            <a:spLocks noGrp="1"/>
          </p:cNvSpPr>
          <p:nvPr>
            <p:ph type="title"/>
          </p:nvPr>
        </p:nvSpPr>
        <p:spPr>
          <a:xfrm>
            <a:off x="636420" y="469623"/>
            <a:ext cx="3382832" cy="3499549"/>
          </a:xfrm>
        </p:spPr>
        <p:txBody>
          <a:bodyPr vert="horz" lIns="91440" tIns="45720" rIns="91440" bIns="45720" rtlCol="0" anchor="b">
            <a:normAutofit/>
          </a:bodyPr>
          <a:lstStyle/>
          <a:p>
            <a:r>
              <a:rPr lang="en-US" sz="3200" dirty="0"/>
              <a:t>Prairie South Credit Tracking Form</a:t>
            </a:r>
          </a:p>
        </p:txBody>
      </p:sp>
      <p:sp>
        <p:nvSpPr>
          <p:cNvPr id="12" name="Rectangle 11">
            <a:extLst>
              <a:ext uri="{FF2B5EF4-FFF2-40B4-BE49-F238E27FC236}">
                <a16:creationId xmlns:a16="http://schemas.microsoft.com/office/drawing/2014/main" id="{A6D87845-294F-40CB-BC48-46455460D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5671" y="0"/>
            <a:ext cx="75363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F7B174B-B199-4128-8EAE-4CC183784C66}"/>
              </a:ext>
            </a:extLst>
          </p:cNvPr>
          <p:cNvPicPr>
            <a:picLocks noGrp="1" noChangeAspect="1"/>
          </p:cNvPicPr>
          <p:nvPr>
            <p:ph idx="1"/>
          </p:nvPr>
        </p:nvPicPr>
        <p:blipFill>
          <a:blip r:embed="rId3"/>
          <a:stretch>
            <a:fillRect/>
          </a:stretch>
        </p:blipFill>
        <p:spPr>
          <a:xfrm>
            <a:off x="6221136" y="609600"/>
            <a:ext cx="4404026" cy="5638800"/>
          </a:xfrm>
          <a:prstGeom prst="rect">
            <a:avLst/>
          </a:prstGeom>
        </p:spPr>
      </p:pic>
    </p:spTree>
    <p:extLst>
      <p:ext uri="{BB962C8B-B14F-4D97-AF65-F5344CB8AC3E}">
        <p14:creationId xmlns:p14="http://schemas.microsoft.com/office/powerpoint/2010/main" val="2773779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98318E6-69F4-42F4-AB85-F01AA0DAF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5146160" y="609599"/>
            <a:ext cx="5978072" cy="1505804"/>
          </a:xfrm>
        </p:spPr>
        <p:txBody>
          <a:bodyPr>
            <a:normAutofit/>
          </a:bodyPr>
          <a:lstStyle/>
          <a:p>
            <a:r>
              <a:rPr lang="en-US" dirty="0"/>
              <a:t>Types of Programming</a:t>
            </a:r>
            <a:br>
              <a:rPr lang="en-US" dirty="0"/>
            </a:br>
            <a:r>
              <a:rPr lang="en-US" dirty="0"/>
              <a:t>Grade 10-11-12</a:t>
            </a:r>
          </a:p>
        </p:txBody>
      </p:sp>
      <p:pic>
        <p:nvPicPr>
          <p:cNvPr id="75" name="Picture 74">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3" name="Picture 2">
            <a:hlinkClick r:id="rId6"/>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t="17067" r="3" b="17069"/>
          <a:stretch/>
        </p:blipFill>
        <p:spPr>
          <a:xfrm>
            <a:off x="20" y="10"/>
            <a:ext cx="4571629" cy="3383270"/>
          </a:xfrm>
          <a:prstGeom prst="rect">
            <a:avLst/>
          </a:prstGeom>
        </p:spPr>
      </p:pic>
      <p:pic>
        <p:nvPicPr>
          <p:cNvPr id="1028" name="Picture 4" descr="QuadrigaCX - Canadian Alternatives | ICO News">
            <a:extLst>
              <a:ext uri="{FF2B5EF4-FFF2-40B4-BE49-F238E27FC236}">
                <a16:creationId xmlns:a16="http://schemas.microsoft.com/office/drawing/2014/main" id="{486D5F7B-9D1C-44D4-95B0-6DF3E6FBDA6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563" r="5718" b="2"/>
          <a:stretch/>
        </p:blipFill>
        <p:spPr bwMode="auto">
          <a:xfrm>
            <a:off x="20" y="3429000"/>
            <a:ext cx="4571629" cy="3429000"/>
          </a:xfrm>
          <a:prstGeom prst="rect">
            <a:avLst/>
          </a:prstGeom>
          <a:noFill/>
          <a:extLst>
            <a:ext uri="{909E8E84-426E-40DD-AFC4-6F175D3DCCD1}">
              <a14:hiddenFill xmlns:a14="http://schemas.microsoft.com/office/drawing/2010/main">
                <a:solidFill>
                  <a:srgbClr val="FFFFFF"/>
                </a:solidFill>
              </a14:hiddenFill>
            </a:ext>
          </a:extLst>
        </p:spPr>
      </p:pic>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4739210" y="1443974"/>
            <a:ext cx="5978072" cy="3477088"/>
          </a:xfrm>
        </p:spPr>
        <p:txBody>
          <a:bodyPr anchor="ctr">
            <a:normAutofit/>
          </a:bodyPr>
          <a:lstStyle/>
          <a:p>
            <a:r>
              <a:rPr lang="en-US" dirty="0"/>
              <a:t>Regular (10, 20, 30)</a:t>
            </a:r>
          </a:p>
          <a:p>
            <a:r>
              <a:rPr lang="en-US" dirty="0">
                <a:hlinkClick r:id="rId9"/>
              </a:rPr>
              <a:t>Modified (11, 21, 31)</a:t>
            </a:r>
            <a:endParaRPr lang="en-US" dirty="0"/>
          </a:p>
          <a:p>
            <a:r>
              <a:rPr lang="en-US" dirty="0">
                <a:hlinkClick r:id="rId10"/>
              </a:rPr>
              <a:t>Alternate (18, 28, 38)</a:t>
            </a:r>
            <a:endParaRPr lang="en-US" dirty="0"/>
          </a:p>
          <a:p>
            <a:r>
              <a:rPr lang="en-US" dirty="0">
                <a:hlinkClick r:id="rId11"/>
              </a:rPr>
              <a:t>Functionally Integrated </a:t>
            </a:r>
            <a:endParaRPr lang="en-US" dirty="0"/>
          </a:p>
        </p:txBody>
      </p:sp>
      <p:pic>
        <p:nvPicPr>
          <p:cNvPr id="5" name="Picture 4">
            <a:extLst>
              <a:ext uri="{FF2B5EF4-FFF2-40B4-BE49-F238E27FC236}">
                <a16:creationId xmlns:a16="http://schemas.microsoft.com/office/drawing/2014/main" id="{D16159CF-309D-476C-984B-9B1421681D0A}"/>
              </a:ext>
            </a:extLst>
          </p:cNvPr>
          <p:cNvPicPr>
            <a:picLocks noChangeAspect="1"/>
          </p:cNvPicPr>
          <p:nvPr/>
        </p:nvPicPr>
        <p:blipFill>
          <a:blip r:embed="rId12"/>
          <a:stretch>
            <a:fillRect/>
          </a:stretch>
        </p:blipFill>
        <p:spPr>
          <a:xfrm>
            <a:off x="4630976" y="4525375"/>
            <a:ext cx="7478774" cy="2134230"/>
          </a:xfrm>
          <a:prstGeom prst="rect">
            <a:avLst/>
          </a:prstGeom>
        </p:spPr>
      </p:pic>
    </p:spTree>
    <p:extLst>
      <p:ext uri="{BB962C8B-B14F-4D97-AF65-F5344CB8AC3E}">
        <p14:creationId xmlns:p14="http://schemas.microsoft.com/office/powerpoint/2010/main" val="3220235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273EC5-68DC-4E4B-BC63-536A8AD0008C}"/>
              </a:ext>
            </a:extLst>
          </p:cNvPr>
          <p:cNvSpPr>
            <a:spLocks noGrp="1"/>
          </p:cNvSpPr>
          <p:nvPr>
            <p:ph type="title"/>
          </p:nvPr>
        </p:nvSpPr>
        <p:spPr>
          <a:xfrm>
            <a:off x="705337" y="1384023"/>
            <a:ext cx="3382832" cy="3499549"/>
          </a:xfrm>
        </p:spPr>
        <p:txBody>
          <a:bodyPr vert="horz" lIns="91440" tIns="45720" rIns="91440" bIns="45720" rtlCol="0" anchor="b">
            <a:normAutofit/>
          </a:bodyPr>
          <a:lstStyle/>
          <a:p>
            <a:r>
              <a:rPr lang="en-US" sz="2800" dirty="0"/>
              <a:t>Parent/Guardian Awareness of Programming</a:t>
            </a:r>
            <a:br>
              <a:rPr lang="en-US" sz="2800" dirty="0"/>
            </a:br>
            <a:r>
              <a:rPr lang="en-US" sz="2800" dirty="0"/>
              <a:t>for Modified, Alternate, and Functionally Integrated Programs </a:t>
            </a:r>
          </a:p>
        </p:txBody>
      </p:sp>
      <p:sp>
        <p:nvSpPr>
          <p:cNvPr id="16" name="Rectangle 11">
            <a:extLst>
              <a:ext uri="{FF2B5EF4-FFF2-40B4-BE49-F238E27FC236}">
                <a16:creationId xmlns:a16="http://schemas.microsoft.com/office/drawing/2014/main" id="{A6D87845-294F-40CB-BC48-46455460D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5671" y="0"/>
            <a:ext cx="75363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C1E4D88-AAB1-44DF-83F4-6100E74682D6}"/>
              </a:ext>
            </a:extLst>
          </p:cNvPr>
          <p:cNvPicPr>
            <a:picLocks noGrp="1" noChangeAspect="1"/>
          </p:cNvPicPr>
          <p:nvPr>
            <p:ph idx="1"/>
          </p:nvPr>
        </p:nvPicPr>
        <p:blipFill>
          <a:blip r:embed="rId3"/>
          <a:stretch>
            <a:fillRect/>
          </a:stretch>
        </p:blipFill>
        <p:spPr>
          <a:xfrm>
            <a:off x="5790675" y="183243"/>
            <a:ext cx="5225668" cy="6491514"/>
          </a:xfrm>
          <a:prstGeom prst="rect">
            <a:avLst/>
          </a:prstGeom>
        </p:spPr>
      </p:pic>
    </p:spTree>
    <p:extLst>
      <p:ext uri="{BB962C8B-B14F-4D97-AF65-F5344CB8AC3E}">
        <p14:creationId xmlns:p14="http://schemas.microsoft.com/office/powerpoint/2010/main" val="2748688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C0FE9A7-4DAF-43C6-B6C7-AF2D46FAD3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8536" y="1371603"/>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AD0EE81-E562-4859-9BA4-352CADA85560}"/>
              </a:ext>
            </a:extLst>
          </p:cNvPr>
          <p:cNvSpPr>
            <a:spLocks noGrp="1"/>
          </p:cNvSpPr>
          <p:nvPr>
            <p:ph type="title"/>
          </p:nvPr>
        </p:nvSpPr>
        <p:spPr>
          <a:xfrm>
            <a:off x="913795" y="845388"/>
            <a:ext cx="3596420" cy="979016"/>
          </a:xfrm>
        </p:spPr>
        <p:txBody>
          <a:bodyPr vert="horz" lIns="91440" tIns="45720" rIns="91440" bIns="45720" rtlCol="0" anchor="b">
            <a:normAutofit/>
          </a:bodyPr>
          <a:lstStyle/>
          <a:p>
            <a:r>
              <a:rPr lang="en-US" sz="2400" dirty="0"/>
              <a:t>Coronach School Registration Forms Gr 9-12</a:t>
            </a:r>
          </a:p>
        </p:txBody>
      </p:sp>
      <p:pic>
        <p:nvPicPr>
          <p:cNvPr id="5" name="Content Placeholder 4">
            <a:extLst>
              <a:ext uri="{FF2B5EF4-FFF2-40B4-BE49-F238E27FC236}">
                <a16:creationId xmlns:a16="http://schemas.microsoft.com/office/drawing/2014/main" id="{A92C1200-5DC0-4D05-B19B-0BBCC7171CF9}"/>
              </a:ext>
            </a:extLst>
          </p:cNvPr>
          <p:cNvPicPr>
            <a:picLocks noChangeAspect="1"/>
          </p:cNvPicPr>
          <p:nvPr/>
        </p:nvPicPr>
        <p:blipFill>
          <a:blip r:embed="rId3"/>
          <a:stretch>
            <a:fillRect/>
          </a:stretch>
        </p:blipFill>
        <p:spPr>
          <a:xfrm>
            <a:off x="5092377" y="1453872"/>
            <a:ext cx="3028504" cy="3998026"/>
          </a:xfrm>
          <a:prstGeom prst="rect">
            <a:avLst/>
          </a:prstGeom>
        </p:spPr>
      </p:pic>
      <p:pic>
        <p:nvPicPr>
          <p:cNvPr id="7" name="Picture 6">
            <a:extLst>
              <a:ext uri="{FF2B5EF4-FFF2-40B4-BE49-F238E27FC236}">
                <a16:creationId xmlns:a16="http://schemas.microsoft.com/office/drawing/2014/main" id="{DF7B3EB3-EFBA-48F2-851A-94C79C2FA245}"/>
              </a:ext>
            </a:extLst>
          </p:cNvPr>
          <p:cNvPicPr>
            <a:picLocks noChangeAspect="1"/>
          </p:cNvPicPr>
          <p:nvPr/>
        </p:nvPicPr>
        <p:blipFill>
          <a:blip r:embed="rId4"/>
          <a:stretch>
            <a:fillRect/>
          </a:stretch>
        </p:blipFill>
        <p:spPr>
          <a:xfrm>
            <a:off x="8468417" y="1459282"/>
            <a:ext cx="3080117" cy="3987206"/>
          </a:xfrm>
          <a:prstGeom prst="rect">
            <a:avLst/>
          </a:prstGeom>
        </p:spPr>
      </p:pic>
      <p:pic>
        <p:nvPicPr>
          <p:cNvPr id="4098" name="Picture 2" descr="Voter Registration Form Icon - Registration Form Icon Png, Transparent Png  , Transparent Png Image - PNGitem">
            <a:extLst>
              <a:ext uri="{FF2B5EF4-FFF2-40B4-BE49-F238E27FC236}">
                <a16:creationId xmlns:a16="http://schemas.microsoft.com/office/drawing/2014/main" id="{E5EECBCB-0230-472E-A0A1-AFD6977A85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6875" y="2366597"/>
            <a:ext cx="21336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673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3A7F5D76-1FEC-470A-B476-70574A89C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7266B8-2CC4-4FE4-BE3A-9C34F0DEBE70}"/>
              </a:ext>
            </a:extLst>
          </p:cNvPr>
          <p:cNvSpPr>
            <a:spLocks noGrp="1"/>
          </p:cNvSpPr>
          <p:nvPr>
            <p:ph type="title"/>
          </p:nvPr>
        </p:nvSpPr>
        <p:spPr>
          <a:xfrm>
            <a:off x="913795" y="609600"/>
            <a:ext cx="10353762" cy="1257300"/>
          </a:xfrm>
        </p:spPr>
        <p:txBody>
          <a:bodyPr>
            <a:normAutofit/>
          </a:bodyPr>
          <a:lstStyle/>
          <a:p>
            <a:r>
              <a:rPr lang="en-CA"/>
              <a:t>Drivers Education</a:t>
            </a:r>
            <a:endParaRPr lang="en-CA" dirty="0"/>
          </a:p>
        </p:txBody>
      </p:sp>
      <p:sp>
        <p:nvSpPr>
          <p:cNvPr id="3" name="Content Placeholder 2">
            <a:extLst>
              <a:ext uri="{FF2B5EF4-FFF2-40B4-BE49-F238E27FC236}">
                <a16:creationId xmlns:a16="http://schemas.microsoft.com/office/drawing/2014/main" id="{F3388121-3705-4A6E-B3E1-B99C3585CC80}"/>
              </a:ext>
            </a:extLst>
          </p:cNvPr>
          <p:cNvSpPr>
            <a:spLocks noGrp="1"/>
          </p:cNvSpPr>
          <p:nvPr>
            <p:ph idx="1"/>
          </p:nvPr>
        </p:nvSpPr>
        <p:spPr>
          <a:xfrm>
            <a:off x="544404" y="1931940"/>
            <a:ext cx="5546272" cy="3658378"/>
          </a:xfrm>
        </p:spPr>
        <p:txBody>
          <a:bodyPr anchor="ctr">
            <a:normAutofit/>
          </a:bodyPr>
          <a:lstStyle/>
          <a:p>
            <a:pPr>
              <a:lnSpc>
                <a:spcPct val="100000"/>
              </a:lnSpc>
            </a:pPr>
            <a:r>
              <a:rPr lang="en-CA" sz="2100" b="0" i="0" dirty="0">
                <a:effectLst/>
                <a:latin typeface="roboto" panose="020B0604020202020204" pitchFamily="2" charset="0"/>
              </a:rPr>
              <a:t>Anyone wanting to acquire a Saskatchewan Class 5 driver’s license is required to take driver education from an SGI-certified driver educator. Students must be at least 14 years, 9 months of age to register. </a:t>
            </a:r>
            <a:r>
              <a:rPr lang="en-CA" sz="2100" dirty="0">
                <a:effectLst/>
                <a:latin typeface="roboto" panose="020B0604020202020204" pitchFamily="2" charset="0"/>
              </a:rPr>
              <a:t>A</a:t>
            </a:r>
            <a:r>
              <a:rPr lang="en-CA" sz="2100" b="0" i="0" dirty="0">
                <a:effectLst/>
                <a:latin typeface="roboto" panose="020B0604020202020204" pitchFamily="2" charset="0"/>
              </a:rPr>
              <a:t>fter-school classes will be offered throughout the school year. The course consists of 30 hours of classroom followed by in-car instruction </a:t>
            </a:r>
            <a:r>
              <a:rPr lang="en-CA" sz="2100" b="0" i="1" dirty="0">
                <a:effectLst/>
                <a:latin typeface="roboto" panose="020B0604020202020204" pitchFamily="2" charset="0"/>
              </a:rPr>
              <a:t>(in car is done during school hours and on weekends for city trip – Moose Jaw)</a:t>
            </a:r>
            <a:r>
              <a:rPr lang="en-CA" sz="2100" b="0" i="0" dirty="0">
                <a:effectLst/>
                <a:latin typeface="roboto" panose="020B0604020202020204" pitchFamily="2" charset="0"/>
              </a:rPr>
              <a:t>. </a:t>
            </a:r>
            <a:endParaRPr lang="en-CA" sz="2100" dirty="0"/>
          </a:p>
        </p:txBody>
      </p:sp>
      <p:pic>
        <p:nvPicPr>
          <p:cNvPr id="5" name="Picture 4">
            <a:extLst>
              <a:ext uri="{FF2B5EF4-FFF2-40B4-BE49-F238E27FC236}">
                <a16:creationId xmlns:a16="http://schemas.microsoft.com/office/drawing/2014/main" id="{0958705F-2AFF-4F1F-9797-7C8362BD5E96}"/>
              </a:ext>
            </a:extLst>
          </p:cNvPr>
          <p:cNvPicPr>
            <a:picLocks noChangeAspect="1"/>
          </p:cNvPicPr>
          <p:nvPr/>
        </p:nvPicPr>
        <p:blipFill>
          <a:blip r:embed="rId3"/>
          <a:stretch>
            <a:fillRect/>
          </a:stretch>
        </p:blipFill>
        <p:spPr>
          <a:xfrm>
            <a:off x="6766115" y="1931940"/>
            <a:ext cx="4065464" cy="3059161"/>
          </a:xfrm>
          <a:prstGeom prst="rect">
            <a:avLst/>
          </a:prstGeom>
        </p:spPr>
      </p:pic>
      <p:sp>
        <p:nvSpPr>
          <p:cNvPr id="7" name="TextBox 6">
            <a:extLst>
              <a:ext uri="{FF2B5EF4-FFF2-40B4-BE49-F238E27FC236}">
                <a16:creationId xmlns:a16="http://schemas.microsoft.com/office/drawing/2014/main" id="{941A3E0B-B547-44C7-A518-880F5EF70C1B}"/>
              </a:ext>
            </a:extLst>
          </p:cNvPr>
          <p:cNvSpPr txBox="1"/>
          <p:nvPr/>
        </p:nvSpPr>
        <p:spPr>
          <a:xfrm>
            <a:off x="6251202" y="5284590"/>
            <a:ext cx="6093822" cy="1169551"/>
          </a:xfrm>
          <a:prstGeom prst="rect">
            <a:avLst/>
          </a:prstGeom>
          <a:noFill/>
        </p:spPr>
        <p:txBody>
          <a:bodyPr wrap="square">
            <a:spAutoFit/>
          </a:bodyPr>
          <a:lstStyle/>
          <a:p>
            <a:pPr algn="l"/>
            <a:r>
              <a:rPr lang="en-CA" sz="1000" b="1" i="0" dirty="0">
                <a:effectLst/>
                <a:latin typeface="Open Sans" panose="020B0606030504020204" pitchFamily="34" charset="0"/>
              </a:rPr>
              <a:t>Eligibility Requirements:</a:t>
            </a:r>
          </a:p>
          <a:p>
            <a:pPr algn="l">
              <a:buFont typeface="Arial" panose="020B0604020202020204" pitchFamily="34" charset="0"/>
              <a:buChar char="•"/>
            </a:pPr>
            <a:r>
              <a:rPr lang="en-CA" sz="1000" b="0" i="0" dirty="0">
                <a:effectLst/>
                <a:latin typeface="Open Sans" panose="020B0606030504020204" pitchFamily="34" charset="0"/>
              </a:rPr>
              <a:t>Be 15 years of age by the start date of program</a:t>
            </a:r>
            <a:br>
              <a:rPr lang="en-CA" sz="1000" b="0" i="0" dirty="0">
                <a:effectLst/>
                <a:latin typeface="Open Sans" panose="020B0606030504020204" pitchFamily="34" charset="0"/>
              </a:rPr>
            </a:br>
            <a:endParaRPr lang="en-CA" sz="1000" b="0" i="0" dirty="0">
              <a:effectLst/>
              <a:latin typeface="Open Sans" panose="020B0606030504020204" pitchFamily="34" charset="0"/>
            </a:endParaRPr>
          </a:p>
          <a:p>
            <a:pPr algn="l">
              <a:buFont typeface="Arial" panose="020B0604020202020204" pitchFamily="34" charset="0"/>
              <a:buChar char="•"/>
            </a:pPr>
            <a:r>
              <a:rPr lang="en-CA" sz="1000" b="0" i="0" dirty="0">
                <a:effectLst/>
                <a:latin typeface="Open Sans" panose="020B0606030504020204" pitchFamily="34" charset="0"/>
              </a:rPr>
              <a:t>Have a </a:t>
            </a:r>
            <a:r>
              <a:rPr lang="en-CA" sz="1000" b="0" i="0" u="none" strike="noStrike" dirty="0">
                <a:effectLst/>
                <a:latin typeface="Open Sans" panose="020B0606030504020204" pitchFamily="34" charset="0"/>
                <a:hlinkClick r:id="rId4">
                  <a:extLst>
                    <a:ext uri="{A12FA001-AC4F-418D-AE19-62706E023703}">
                      <ahyp:hlinkClr xmlns:ahyp="http://schemas.microsoft.com/office/drawing/2018/hyperlinkcolor" val="tx"/>
                    </a:ext>
                  </a:extLst>
                </a:hlinkClick>
              </a:rPr>
              <a:t>Saskatchewan Government </a:t>
            </a:r>
            <a:r>
              <a:rPr lang="en-CA" sz="1000" b="0" i="0" u="none" strike="noStrike" dirty="0" err="1">
                <a:effectLst/>
                <a:latin typeface="Open Sans" panose="020B0606030504020204" pitchFamily="34" charset="0"/>
                <a:hlinkClick r:id="rId4">
                  <a:extLst>
                    <a:ext uri="{A12FA001-AC4F-418D-AE19-62706E023703}">
                      <ahyp:hlinkClr xmlns:ahyp="http://schemas.microsoft.com/office/drawing/2018/hyperlinkcolor" val="tx"/>
                    </a:ext>
                  </a:extLst>
                </a:hlinkClick>
              </a:rPr>
              <a:t>MySGI</a:t>
            </a:r>
            <a:r>
              <a:rPr lang="en-CA" sz="1000" b="0" i="0" u="none" strike="noStrike" dirty="0">
                <a:effectLst/>
                <a:latin typeface="Open Sans" panose="020B0606030504020204" pitchFamily="34" charset="0"/>
                <a:hlinkClick r:id="rId4">
                  <a:extLst>
                    <a:ext uri="{A12FA001-AC4F-418D-AE19-62706E023703}">
                      <ahyp:hlinkClr xmlns:ahyp="http://schemas.microsoft.com/office/drawing/2018/hyperlinkcolor" val="tx"/>
                    </a:ext>
                  </a:extLst>
                </a:hlinkClick>
              </a:rPr>
              <a:t> account </a:t>
            </a:r>
            <a:r>
              <a:rPr lang="en-CA" sz="1000" b="0" i="0" dirty="0">
                <a:effectLst/>
                <a:latin typeface="Open Sans" panose="020B0606030504020204" pitchFamily="34" charset="0"/>
              </a:rPr>
              <a:t>and a customer number from any SGI agency (documents accepted are a valid health card and a birth certificate, passport, or treaty card).</a:t>
            </a:r>
            <a:br>
              <a:rPr lang="en-CA" sz="1000" b="0" i="0" dirty="0">
                <a:effectLst/>
                <a:latin typeface="Open Sans" panose="020B0606030504020204" pitchFamily="34" charset="0"/>
              </a:rPr>
            </a:br>
            <a:endParaRPr lang="en-CA" sz="1000" b="0" i="0" dirty="0">
              <a:effectLst/>
              <a:latin typeface="Open Sans" panose="020B0606030504020204" pitchFamily="34" charset="0"/>
            </a:endParaRPr>
          </a:p>
          <a:p>
            <a:pPr algn="l">
              <a:buFont typeface="Arial" panose="020B0604020202020204" pitchFamily="34" charset="0"/>
              <a:buChar char="•"/>
            </a:pPr>
            <a:r>
              <a:rPr lang="en-CA" sz="1000" b="0" i="0" dirty="0">
                <a:effectLst/>
                <a:latin typeface="Open Sans" panose="020B0606030504020204" pitchFamily="34" charset="0"/>
              </a:rPr>
              <a:t>Have the ability to practice at home during the </a:t>
            </a:r>
            <a:r>
              <a:rPr lang="en-CA" sz="1000" dirty="0">
                <a:latin typeface="Open Sans" panose="020B0606030504020204" pitchFamily="34" charset="0"/>
              </a:rPr>
              <a:t>program</a:t>
            </a:r>
            <a:endParaRPr lang="en-CA" b="0" i="0" dirty="0">
              <a:effectLst/>
              <a:latin typeface="Open Sans" panose="020B0606030504020204" pitchFamily="34" charset="0"/>
            </a:endParaRPr>
          </a:p>
        </p:txBody>
      </p:sp>
    </p:spTree>
    <p:extLst>
      <p:ext uri="{BB962C8B-B14F-4D97-AF65-F5344CB8AC3E}">
        <p14:creationId xmlns:p14="http://schemas.microsoft.com/office/powerpoint/2010/main" val="137562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4C00F4-06E9-43E3-AD97-88A857CEFA82}">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64B270AB-C138-415C-897E-3C24487DEC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{4BF5E947-674A-4133-9903-71E2F67D7B7C}tf55705232_win32</Template>
  <TotalTime>275</TotalTime>
  <Words>3861</Words>
  <Application>Microsoft Office PowerPoint</Application>
  <PresentationFormat>Widescreen</PresentationFormat>
  <Paragraphs>279</Paragraphs>
  <Slides>43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Goudy Old Style</vt:lpstr>
      <vt:lpstr>Open Sans</vt:lpstr>
      <vt:lpstr>roboto</vt:lpstr>
      <vt:lpstr>Wingdings</vt:lpstr>
      <vt:lpstr>Wingdings 2</vt:lpstr>
      <vt:lpstr>SlateVTI</vt:lpstr>
      <vt:lpstr>Coronach School Course Registration</vt:lpstr>
      <vt:lpstr>Saskatchewan High School Credit Options  A guide for High School Students</vt:lpstr>
      <vt:lpstr>The table provides an overview of what you need to graduate:</vt:lpstr>
      <vt:lpstr>PowerPoint Presentation</vt:lpstr>
      <vt:lpstr>Prairie South Credit Tracking Form</vt:lpstr>
      <vt:lpstr>Types of Programming Grade 10-11-12</vt:lpstr>
      <vt:lpstr>Parent/Guardian Awareness of Programming for Modified, Alternate, and Functionally Integrated Programs </vt:lpstr>
      <vt:lpstr>Coronach School Registration Forms Gr 9-12</vt:lpstr>
      <vt:lpstr>Drivers Education</vt:lpstr>
      <vt:lpstr>Spares</vt:lpstr>
      <vt:lpstr>English Language Arts</vt:lpstr>
      <vt:lpstr>Mathematics </vt:lpstr>
      <vt:lpstr>Mathematics </vt:lpstr>
      <vt:lpstr>Workplace and Apprenticeship Math 10</vt:lpstr>
      <vt:lpstr>Foundations of Math and Pre-Calculus 10</vt:lpstr>
      <vt:lpstr>Workplace and Apprenticeship Math 20</vt:lpstr>
      <vt:lpstr>Foundations of Math 20</vt:lpstr>
      <vt:lpstr>Pre-Calculus 20</vt:lpstr>
      <vt:lpstr>Workplace and Apprenticeship Math 30</vt:lpstr>
      <vt:lpstr>Foundations of Math 30</vt:lpstr>
      <vt:lpstr>Pre-Calculus 30</vt:lpstr>
      <vt:lpstr>Calculus 30</vt:lpstr>
      <vt:lpstr>Science </vt:lpstr>
      <vt:lpstr>Science </vt:lpstr>
      <vt:lpstr>Science 10</vt:lpstr>
      <vt:lpstr>Health Science 20</vt:lpstr>
      <vt:lpstr>Environmental Science 20</vt:lpstr>
      <vt:lpstr>Physical Science 20</vt:lpstr>
      <vt:lpstr>Computer Science 20</vt:lpstr>
      <vt:lpstr>Biology 30</vt:lpstr>
      <vt:lpstr>Earth Science 30</vt:lpstr>
      <vt:lpstr>Physics 30</vt:lpstr>
      <vt:lpstr>Chemistry 30</vt:lpstr>
      <vt:lpstr>Computer Science 30</vt:lpstr>
      <vt:lpstr>Social Studies </vt:lpstr>
      <vt:lpstr>Social Studies Descriptions  </vt:lpstr>
      <vt:lpstr>Health and Physical Education </vt:lpstr>
      <vt:lpstr>Health &amp; Physical Education Descriptions</vt:lpstr>
      <vt:lpstr>Electives  we have typically offered in the past</vt:lpstr>
      <vt:lpstr>Electives  we suggest can be offered</vt:lpstr>
      <vt:lpstr>Elective Descriptions</vt:lpstr>
      <vt:lpstr>Prairie South School Division Virtual School Courses </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Coronach School Course Registration</dc:title>
  <dc:creator>Beselaere, Nathan</dc:creator>
  <cp:lastModifiedBy>Beselaere, Nathan</cp:lastModifiedBy>
  <cp:revision>29</cp:revision>
  <dcterms:created xsi:type="dcterms:W3CDTF">2021-05-03T15:09:54Z</dcterms:created>
  <dcterms:modified xsi:type="dcterms:W3CDTF">2021-05-05T22:11:20Z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